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sldIdLst>
    <p:sldId id="262" r:id="rId2"/>
    <p:sldId id="259" r:id="rId3"/>
    <p:sldId id="256" r:id="rId4"/>
    <p:sldId id="257" r:id="rId5"/>
    <p:sldId id="260" r:id="rId6"/>
    <p:sldId id="258" r:id="rId7"/>
    <p:sldId id="261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312" r:id="rId17"/>
    <p:sldId id="307" r:id="rId18"/>
    <p:sldId id="313" r:id="rId19"/>
    <p:sldId id="271" r:id="rId20"/>
    <p:sldId id="273" r:id="rId21"/>
    <p:sldId id="286" r:id="rId22"/>
    <p:sldId id="285" r:id="rId23"/>
    <p:sldId id="284" r:id="rId24"/>
    <p:sldId id="283" r:id="rId25"/>
    <p:sldId id="282" r:id="rId26"/>
    <p:sldId id="281" r:id="rId27"/>
    <p:sldId id="315" r:id="rId28"/>
    <p:sldId id="280" r:id="rId29"/>
    <p:sldId id="279" r:id="rId30"/>
    <p:sldId id="278" r:id="rId31"/>
    <p:sldId id="277" r:id="rId32"/>
    <p:sldId id="276" r:id="rId33"/>
    <p:sldId id="275" r:id="rId34"/>
    <p:sldId id="274" r:id="rId35"/>
    <p:sldId id="308" r:id="rId36"/>
    <p:sldId id="314" r:id="rId37"/>
    <p:sldId id="300" r:id="rId38"/>
    <p:sldId id="299" r:id="rId39"/>
    <p:sldId id="298" r:id="rId40"/>
    <p:sldId id="297" r:id="rId41"/>
    <p:sldId id="296" r:id="rId42"/>
    <p:sldId id="295" r:id="rId43"/>
    <p:sldId id="294" r:id="rId44"/>
    <p:sldId id="293" r:id="rId45"/>
    <p:sldId id="292" r:id="rId46"/>
    <p:sldId id="291" r:id="rId47"/>
    <p:sldId id="290" r:id="rId48"/>
    <p:sldId id="289" r:id="rId49"/>
    <p:sldId id="288" r:id="rId50"/>
    <p:sldId id="287" r:id="rId51"/>
    <p:sldId id="311" r:id="rId52"/>
    <p:sldId id="272" r:id="rId5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1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3B340-BD3F-4F38-9F88-FAD382014E3D}" type="datetimeFigureOut">
              <a:rPr lang="nl-NL" smtClean="0"/>
              <a:t>18-4-2017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1DA99-3D38-4FC8-A46B-1BEB8B6200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9424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284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3174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6564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4743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313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491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3011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2361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8249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5401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565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272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403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445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623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205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2367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9923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990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1DA99-3D38-4FC8-A46B-1BEB8B62009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44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FEA7-FED6-48A2-B165-60E7E36104DB}" type="datetime1">
              <a:rPr lang="nl-NL" smtClean="0"/>
              <a:t>18-4-2017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Cursus molengids 2016 afd. Noord-Holland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40D1-E25B-4F51-B520-B4AF3B4748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69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4819-744C-45B9-BA94-7D8318955046}" type="datetime1">
              <a:rPr lang="nl-NL" smtClean="0"/>
              <a:t>18-4-2017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Cursus molengids 2016 afd. Noord-Holland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40D1-E25B-4F51-B520-B4AF3B4748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43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68E1-77EE-4A8B-845E-E9202AE589CC}" type="datetime1">
              <a:rPr lang="nl-NL" smtClean="0"/>
              <a:t>18-4-2017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Cursus molengids 2016 afd. Noord-Holland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40D1-E25B-4F51-B520-B4AF3B4748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07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F389-D6D4-4FA0-B984-B79D3D395C32}" type="datetime1">
              <a:rPr lang="nl-NL" smtClean="0"/>
              <a:t>18-4-2017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Cursus molengids 2016 afd. Noord-Holland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40D1-E25B-4F51-B520-B4AF3B4748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00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3B4C7-562D-4122-B605-663868782B6C}" type="datetime1">
              <a:rPr lang="nl-NL" smtClean="0"/>
              <a:t>18-4-2017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Cursus molengids 2016 afd. Noord-Holland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40D1-E25B-4F51-B520-B4AF3B4748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876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A823A-11C0-4594-8F22-18C744EF761C}" type="datetime1">
              <a:rPr lang="nl-NL" smtClean="0"/>
              <a:t>18-4-2017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Cursus molengids 2016 afd. Noord-Holland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40D1-E25B-4F51-B520-B4AF3B4748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272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876-3BC6-4EB9-A13A-1BD07A35DFDE}" type="datetime1">
              <a:rPr lang="nl-NL" smtClean="0"/>
              <a:t>18-4-2017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Cursus molengids 2016 afd. Noord-Holland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40D1-E25B-4F51-B520-B4AF3B4748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73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FFF58-1AFD-4FDB-BF29-753AEC83DAE8}" type="datetime1">
              <a:rPr lang="nl-NL" smtClean="0"/>
              <a:t>18-4-2017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Cursus molengids 2016 afd. Noord-Holland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40D1-E25B-4F51-B520-B4AF3B4748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372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7A89-2276-496D-97D4-A5D9507CBEA3}" type="datetime1">
              <a:rPr lang="nl-NL" smtClean="0"/>
              <a:t>18-4-2017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Cursus molengids 2016 afd. Noord-Holland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40D1-E25B-4F51-B520-B4AF3B4748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049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EA7E1-E9D9-461B-831A-F2B6FD833E66}" type="datetime1">
              <a:rPr lang="nl-NL" smtClean="0"/>
              <a:t>18-4-2017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Cursus molengids 2016 afd. Noord-Holland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40D1-E25B-4F51-B520-B4AF3B4748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3521-3548-49F7-8F52-C5FB2ADF9F55}" type="datetime1">
              <a:rPr lang="nl-NL" smtClean="0"/>
              <a:t>18-4-2017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Cursus molengids 2016 afd. Noord-Holland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40D1-E25B-4F51-B520-B4AF3B4748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86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4FBCC-1C62-43B1-A8E4-66B8CD409D60}" type="datetime1">
              <a:rPr lang="nl-NL" smtClean="0"/>
              <a:t>18-4-2017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Cursus molengids 2016 afd. Noord-Holland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A40D1-E25B-4F51-B520-B4AF3B4748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989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hyperlink" Target="http://www.molens.nl/" TargetMode="External"/><Relationship Id="rId4" Type="http://schemas.openxmlformats.org/officeDocument/2006/relationships/hyperlink" Target="http://www.molendatabase.n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91.jpg"/><Relationship Id="rId7" Type="http://schemas.openxmlformats.org/officeDocument/2006/relationships/image" Target="../media/image114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1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123.jpg"/><Relationship Id="rId4" Type="http://schemas.openxmlformats.org/officeDocument/2006/relationships/image" Target="../media/image12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12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73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orientmag.com/2016/10/iran-windmills/" TargetMode="External"/><Relationship Id="rId3" Type="http://schemas.openxmlformats.org/officeDocument/2006/relationships/image" Target="../media/image17.emf"/><Relationship Id="rId7" Type="http://schemas.openxmlformats.org/officeDocument/2006/relationships/image" Target="../media/image21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3" y="0"/>
            <a:ext cx="10980717" cy="528447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3128319" y="-111145"/>
            <a:ext cx="5432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Meer over m</a:t>
            </a:r>
            <a:r>
              <a:rPr lang="nl-NL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olens</a:t>
            </a:r>
            <a:endParaRPr lang="nl-N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245849" y="4358640"/>
            <a:ext cx="71973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Deel 1:  Molenkennis</a:t>
            </a:r>
            <a:endParaRPr lang="nl-NL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361" y="6061079"/>
            <a:ext cx="733424" cy="71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6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Nederland 15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8" y="150812"/>
            <a:ext cx="4054792" cy="646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oude slui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03" y="150812"/>
            <a:ext cx="6769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2" descr="1_Idee_poldermolen_kle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491" y="1942264"/>
            <a:ext cx="3713162" cy="246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12" descr="animatie_scheprad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490" y="4577867"/>
            <a:ext cx="1297328" cy="129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fbeelding 13" descr="87220_wipmolen_Dusse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10" y="3259466"/>
            <a:ext cx="3156918" cy="236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493044" y="6541033"/>
            <a:ext cx="153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</a:t>
            </a:r>
            <a:r>
              <a:rPr lang="en-US" b="1" dirty="0" err="1" smtClean="0"/>
              <a:t>aart</a:t>
            </a:r>
            <a:r>
              <a:rPr lang="en-US" b="1" dirty="0" smtClean="0"/>
              <a:t> 1554</a:t>
            </a:r>
            <a:endParaRPr lang="nl-NL" b="1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403" y="6026188"/>
            <a:ext cx="777240" cy="7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17220" y="403860"/>
            <a:ext cx="505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Ook</a:t>
            </a:r>
            <a:r>
              <a:rPr lang="en-US" b="1" dirty="0" smtClean="0"/>
              <a:t> </a:t>
            </a:r>
            <a:r>
              <a:rPr lang="en-US" b="1" dirty="0" err="1" smtClean="0"/>
              <a:t>rond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1400</a:t>
            </a:r>
            <a:r>
              <a:rPr lang="en-US" b="1" dirty="0" smtClean="0"/>
              <a:t> </a:t>
            </a:r>
            <a:r>
              <a:rPr lang="en-US" b="1" dirty="0" err="1" smtClean="0"/>
              <a:t>wordt</a:t>
            </a:r>
            <a:r>
              <a:rPr lang="en-US" b="1" dirty="0" smtClean="0"/>
              <a:t> de </a:t>
            </a:r>
            <a:r>
              <a:rPr lang="en-US" b="1" dirty="0" err="1" smtClean="0">
                <a:solidFill>
                  <a:srgbClr val="7030A0"/>
                </a:solidFill>
              </a:rPr>
              <a:t>kruibare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kap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/>
              <a:t>uitgevonden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Die </a:t>
            </a:r>
            <a:r>
              <a:rPr lang="en-US" b="1" dirty="0" err="1" smtClean="0"/>
              <a:t>wordt</a:t>
            </a:r>
            <a:r>
              <a:rPr lang="en-US" b="1" dirty="0" smtClean="0"/>
              <a:t> </a:t>
            </a:r>
            <a:r>
              <a:rPr lang="en-US" b="1" dirty="0" err="1" smtClean="0"/>
              <a:t>aanvankelijk</a:t>
            </a:r>
            <a:r>
              <a:rPr lang="en-US" b="1" dirty="0" smtClean="0"/>
              <a:t> op </a:t>
            </a:r>
            <a:r>
              <a:rPr lang="en-US" b="1" dirty="0" err="1" smtClean="0">
                <a:solidFill>
                  <a:srgbClr val="7030A0"/>
                </a:solidFill>
              </a:rPr>
              <a:t>torenmolens</a:t>
            </a:r>
            <a:r>
              <a:rPr lang="en-US" b="1" dirty="0" smtClean="0"/>
              <a:t> </a:t>
            </a:r>
            <a:r>
              <a:rPr lang="en-US" b="1" dirty="0" err="1" smtClean="0"/>
              <a:t>toegepast</a:t>
            </a:r>
            <a:r>
              <a:rPr lang="en-US" b="1" dirty="0" smtClean="0"/>
              <a:t>.</a:t>
            </a:r>
            <a:endParaRPr lang="nl-NL" b="1" dirty="0"/>
          </a:p>
        </p:txBody>
      </p:sp>
      <p:pic>
        <p:nvPicPr>
          <p:cNvPr id="6146" name="Picture 2" descr="https://upload.wikimedia.org/wikipedia/commons/thumb/d/dd/Torenmolengronsveld.jpg/266px-Torenmolengronsve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4" y="1539875"/>
            <a:ext cx="3662046" cy="488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jager.nl/gc/geocache/molen_zedd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83" y="282256"/>
            <a:ext cx="5102837" cy="339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478" y="5988088"/>
            <a:ext cx="777240" cy="7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7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395" y="3529965"/>
            <a:ext cx="3428999" cy="257174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6765" y="1442084"/>
            <a:ext cx="3429000" cy="2571750"/>
          </a:xfrm>
          <a:prstGeom prst="rect">
            <a:avLst/>
          </a:prstGeom>
        </p:spPr>
      </p:pic>
      <p:pic>
        <p:nvPicPr>
          <p:cNvPr id="9218" name="Picture 2" descr="http://static.panoramio.com/photos/large/112211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969" y="129539"/>
            <a:ext cx="2573111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molens.nl/upload/623/rustenburg_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52" y="2034539"/>
            <a:ext cx="328041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419100" y="365760"/>
            <a:ext cx="5986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het </a:t>
            </a:r>
            <a:r>
              <a:rPr lang="en-US" b="1" dirty="0" smtClean="0">
                <a:solidFill>
                  <a:srgbClr val="7030A0"/>
                </a:solidFill>
              </a:rPr>
              <a:t>begin van de 16e </a:t>
            </a:r>
            <a:r>
              <a:rPr lang="en-US" b="1" dirty="0" err="1" smtClean="0">
                <a:solidFill>
                  <a:srgbClr val="7030A0"/>
                </a:solidFill>
              </a:rPr>
              <a:t>eeuw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/>
              <a:t>ontwikkelt</a:t>
            </a:r>
            <a:r>
              <a:rPr lang="en-US" b="1" dirty="0" smtClean="0"/>
              <a:t> men </a:t>
            </a:r>
            <a:r>
              <a:rPr lang="en-US" b="1" dirty="0" smtClean="0">
                <a:solidFill>
                  <a:srgbClr val="7030A0"/>
                </a:solidFill>
              </a:rPr>
              <a:t>de </a:t>
            </a:r>
            <a:r>
              <a:rPr lang="en-US" b="1" dirty="0" err="1" smtClean="0">
                <a:solidFill>
                  <a:srgbClr val="7030A0"/>
                </a:solidFill>
              </a:rPr>
              <a:t>achtkante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zeskante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molen</a:t>
            </a:r>
            <a:r>
              <a:rPr lang="en-US" b="1" dirty="0" smtClean="0"/>
              <a:t>. 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840" y="6026188"/>
            <a:ext cx="777240" cy="7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1.bp.blogspot.com/-CPFd7X1lD-g/VCVyatvBsfI/AAAAAAAAh9Q/aifaW_UFD58/s1600/POELENBURG%2B%282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180" y="152400"/>
            <a:ext cx="3850900" cy="288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0" y="1066063"/>
            <a:ext cx="4076700" cy="5715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403465" y="1524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Rond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1600</a:t>
            </a:r>
            <a:r>
              <a:rPr lang="en-US" b="1" dirty="0" smtClean="0"/>
              <a:t> </a:t>
            </a:r>
            <a:r>
              <a:rPr lang="en-US" b="1" dirty="0" err="1" smtClean="0"/>
              <a:t>bedenkt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maakt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Cornelis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Cornelisz</a:t>
            </a:r>
            <a:r>
              <a:rPr lang="en-US" b="1" dirty="0" smtClean="0">
                <a:solidFill>
                  <a:srgbClr val="7030A0"/>
                </a:solidFill>
              </a:rPr>
              <a:t>. </a:t>
            </a:r>
            <a:r>
              <a:rPr lang="en-US" b="1" dirty="0" err="1"/>
              <a:t>e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zaagmolen</a:t>
            </a:r>
            <a:r>
              <a:rPr lang="en-US" b="1" dirty="0" smtClean="0"/>
              <a:t>: 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Het </a:t>
            </a:r>
            <a:r>
              <a:rPr lang="en-US" b="1" dirty="0" err="1" smtClean="0">
                <a:solidFill>
                  <a:srgbClr val="7030A0"/>
                </a:solidFill>
              </a:rPr>
              <a:t>Juffertje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Deze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paltrok</a:t>
            </a:r>
            <a:r>
              <a:rPr lang="en-US" b="1" dirty="0" smtClean="0"/>
              <a:t> </a:t>
            </a:r>
            <a:r>
              <a:rPr lang="en-US" b="1" dirty="0" err="1" smtClean="0"/>
              <a:t>zaagde</a:t>
            </a:r>
            <a:r>
              <a:rPr lang="en-US" b="1" dirty="0" smtClean="0"/>
              <a:t> </a:t>
            </a:r>
            <a:r>
              <a:rPr lang="en-US" b="1" dirty="0" err="1" smtClean="0"/>
              <a:t>boomstammen</a:t>
            </a:r>
            <a:r>
              <a:rPr lang="en-US" b="1" dirty="0" smtClean="0"/>
              <a:t> in </a:t>
            </a:r>
            <a:r>
              <a:rPr lang="en-US" b="1" dirty="0" err="1" smtClean="0"/>
              <a:t>planken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balken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Die </a:t>
            </a:r>
            <a:r>
              <a:rPr lang="en-US" b="1" dirty="0" err="1" smtClean="0"/>
              <a:t>uitvinding</a:t>
            </a:r>
            <a:r>
              <a:rPr lang="en-US" b="1" dirty="0" smtClean="0"/>
              <a:t> was van </a:t>
            </a:r>
            <a:r>
              <a:rPr lang="en-US" b="1" dirty="0" err="1" smtClean="0"/>
              <a:t>grote</a:t>
            </a:r>
            <a:r>
              <a:rPr lang="en-US" b="1" dirty="0" smtClean="0"/>
              <a:t> </a:t>
            </a:r>
            <a:r>
              <a:rPr lang="en-US" b="1" dirty="0" err="1" smtClean="0"/>
              <a:t>betekenis</a:t>
            </a:r>
            <a:r>
              <a:rPr lang="en-US" b="1" dirty="0"/>
              <a:t> </a:t>
            </a:r>
            <a:r>
              <a:rPr lang="en-US" b="1" dirty="0" err="1" smtClean="0"/>
              <a:t>voor</a:t>
            </a:r>
            <a:r>
              <a:rPr lang="en-US" b="1" dirty="0" smtClean="0"/>
              <a:t> het tot </a:t>
            </a:r>
            <a:r>
              <a:rPr lang="en-US" b="1" dirty="0" err="1" smtClean="0"/>
              <a:t>ontwikkeling</a:t>
            </a:r>
            <a:r>
              <a:rPr lang="en-US" b="1" dirty="0" smtClean="0"/>
              <a:t> </a:t>
            </a:r>
            <a:r>
              <a:rPr lang="en-US" b="1" dirty="0" err="1" smtClean="0"/>
              <a:t>komen</a:t>
            </a:r>
            <a:r>
              <a:rPr lang="en-US" b="1" dirty="0" smtClean="0"/>
              <a:t> van de </a:t>
            </a:r>
            <a:r>
              <a:rPr lang="en-US" b="1" dirty="0" err="1" smtClean="0"/>
              <a:t>Gouden</a:t>
            </a:r>
            <a:r>
              <a:rPr lang="en-US" b="1" dirty="0" smtClean="0"/>
              <a:t> </a:t>
            </a:r>
            <a:r>
              <a:rPr lang="en-US" b="1" dirty="0" err="1" smtClean="0"/>
              <a:t>Eeuw</a:t>
            </a:r>
            <a:r>
              <a:rPr lang="en-US" b="1" dirty="0" smtClean="0"/>
              <a:t>.</a:t>
            </a:r>
            <a:endParaRPr lang="nl-NL" b="1" dirty="0"/>
          </a:p>
        </p:txBody>
      </p:sp>
      <p:pic>
        <p:nvPicPr>
          <p:cNvPr id="7172" name="Picture 4" descr="http://onh.nl/data/uploads/thumbnails/201510160056202f6c07a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95" y="3174045"/>
            <a:ext cx="4157345" cy="287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thumb/1/1e/Molen_Het_Jonge_Schaap_zaagraam.jpg/360px-Molen_Het_Jonge_Schaap_zaagra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171" y="3174044"/>
            <a:ext cx="1890910" cy="252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958" y="6026975"/>
            <a:ext cx="777240" cy="7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onh.nl/data/uploads/thumbnails/2015042213553788dfd07c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" y="4313555"/>
            <a:ext cx="5715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255520" y="6231272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(Amsterdam)</a:t>
            </a:r>
            <a:endParaRPr lang="nl-NL" dirty="0"/>
          </a:p>
        </p:txBody>
      </p:sp>
      <p:pic>
        <p:nvPicPr>
          <p:cNvPr id="10244" name="Picture 4" descr="http://zaanschemolen.nl/wp-content/uploads/2014/08/Founder-of-the-Society-of-Zaan-Mills-Frans-Mars-painted-this-Mill-Panorama-in-the-nineteen-fourti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" y="145415"/>
            <a:ext cx="113538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470535" y="2291732"/>
            <a:ext cx="185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Zaanstreek</a:t>
            </a:r>
            <a:r>
              <a:rPr lang="en-US" dirty="0" smtClean="0"/>
              <a:t>)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6088380" y="2476398"/>
            <a:ext cx="57359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Nogmaals</a:t>
            </a:r>
            <a:r>
              <a:rPr lang="en-US" b="1" dirty="0" smtClean="0"/>
              <a:t>: De </a:t>
            </a:r>
            <a:r>
              <a:rPr lang="en-US" b="1" dirty="0" err="1" smtClean="0"/>
              <a:t>windmolen</a:t>
            </a:r>
            <a:r>
              <a:rPr lang="en-US" b="1" dirty="0" smtClean="0"/>
              <a:t> is </a:t>
            </a:r>
            <a:r>
              <a:rPr lang="en-US" b="1" dirty="0" err="1" smtClean="0"/>
              <a:t>géén</a:t>
            </a:r>
            <a:r>
              <a:rPr lang="en-US" b="1" dirty="0" smtClean="0"/>
              <a:t> </a:t>
            </a:r>
            <a:r>
              <a:rPr lang="en-US" b="1" dirty="0" err="1" smtClean="0"/>
              <a:t>Nederlandse</a:t>
            </a:r>
            <a:r>
              <a:rPr lang="en-US" b="1" dirty="0" smtClean="0"/>
              <a:t> </a:t>
            </a:r>
            <a:r>
              <a:rPr lang="en-US" b="1" dirty="0" err="1" smtClean="0"/>
              <a:t>uitvinding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Wel</a:t>
            </a:r>
            <a:r>
              <a:rPr lang="en-US" b="1" dirty="0" smtClean="0"/>
              <a:t> </a:t>
            </a:r>
            <a:r>
              <a:rPr lang="en-US" b="1" dirty="0" err="1" smtClean="0"/>
              <a:t>werd</a:t>
            </a:r>
            <a:r>
              <a:rPr lang="en-US" b="1" dirty="0" smtClean="0"/>
              <a:t> de </a:t>
            </a:r>
            <a:r>
              <a:rPr lang="en-US" b="1" dirty="0" err="1" smtClean="0"/>
              <a:t>molen</a:t>
            </a:r>
            <a:r>
              <a:rPr lang="en-US" b="1" dirty="0" smtClean="0"/>
              <a:t> in </a:t>
            </a:r>
            <a:r>
              <a:rPr lang="en-US" b="1" dirty="0" err="1" smtClean="0"/>
              <a:t>ons</a:t>
            </a:r>
            <a:r>
              <a:rPr lang="en-US" b="1" dirty="0" smtClean="0"/>
              <a:t> land </a:t>
            </a:r>
            <a:r>
              <a:rPr lang="en-US" b="1" dirty="0" err="1" smtClean="0"/>
              <a:t>dóórontwikkeld</a:t>
            </a:r>
            <a:r>
              <a:rPr lang="en-US" b="1" dirty="0" smtClean="0"/>
              <a:t>. </a:t>
            </a:r>
          </a:p>
          <a:p>
            <a:r>
              <a:rPr lang="en-US" b="1" dirty="0" smtClean="0"/>
              <a:t>Het </a:t>
            </a:r>
            <a:r>
              <a:rPr lang="en-US" b="1" dirty="0" err="1" smtClean="0"/>
              <a:t>waren</a:t>
            </a:r>
            <a:r>
              <a:rPr lang="en-US" b="1" dirty="0" smtClean="0"/>
              <a:t> de “</a:t>
            </a:r>
            <a:r>
              <a:rPr lang="en-US" b="1" dirty="0" err="1" smtClean="0"/>
              <a:t>fabrieken</a:t>
            </a:r>
            <a:r>
              <a:rPr lang="en-US" b="1" dirty="0" smtClean="0"/>
              <a:t>” van de </a:t>
            </a:r>
            <a:r>
              <a:rPr lang="en-US" b="1" dirty="0" err="1" smtClean="0"/>
              <a:t>periode</a:t>
            </a:r>
            <a:r>
              <a:rPr lang="en-US" b="1" dirty="0" smtClean="0"/>
              <a:t> </a:t>
            </a:r>
            <a:r>
              <a:rPr lang="en-US" b="1" dirty="0" err="1" smtClean="0"/>
              <a:t>voor</a:t>
            </a:r>
            <a:r>
              <a:rPr lang="en-US" b="1" dirty="0" smtClean="0"/>
              <a:t> de </a:t>
            </a:r>
            <a:r>
              <a:rPr lang="en-US" b="1" dirty="0" err="1" smtClean="0"/>
              <a:t>uitvinding</a:t>
            </a:r>
            <a:r>
              <a:rPr lang="en-US" b="1" dirty="0" smtClean="0"/>
              <a:t> van </a:t>
            </a:r>
            <a:r>
              <a:rPr lang="en-US" b="1" dirty="0" err="1" smtClean="0"/>
              <a:t>stoom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elektriciteit</a:t>
            </a:r>
            <a:r>
              <a:rPr lang="en-US" b="1" dirty="0" smtClean="0"/>
              <a:t>. De “motor” die </a:t>
            </a:r>
            <a:r>
              <a:rPr lang="en-US" b="1" dirty="0" err="1" smtClean="0"/>
              <a:t>een</a:t>
            </a:r>
            <a:r>
              <a:rPr lang="en-US" b="1" dirty="0" smtClean="0"/>
              <a:t> </a:t>
            </a:r>
            <a:r>
              <a:rPr lang="en-US" b="1" dirty="0" err="1" smtClean="0"/>
              <a:t>werktuig</a:t>
            </a:r>
            <a:r>
              <a:rPr lang="en-US" b="1" dirty="0" smtClean="0"/>
              <a:t> </a:t>
            </a:r>
            <a:r>
              <a:rPr lang="en-US" b="1" dirty="0" err="1" smtClean="0"/>
              <a:t>aandreef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Tot in de 19e </a:t>
            </a:r>
            <a:r>
              <a:rPr lang="en-US" b="1" dirty="0" err="1" smtClean="0"/>
              <a:t>eeuw</a:t>
            </a:r>
            <a:r>
              <a:rPr lang="en-US" b="1" dirty="0" smtClean="0"/>
              <a:t> </a:t>
            </a:r>
            <a:r>
              <a:rPr lang="en-US" b="1" dirty="0" err="1" smtClean="0"/>
              <a:t>stonden</a:t>
            </a:r>
            <a:r>
              <a:rPr lang="en-US" b="1" dirty="0" smtClean="0"/>
              <a:t> </a:t>
            </a:r>
            <a:r>
              <a:rPr lang="en-US" b="1" dirty="0" err="1" smtClean="0"/>
              <a:t>er</a:t>
            </a:r>
            <a:r>
              <a:rPr lang="en-US" b="1" dirty="0" smtClean="0"/>
              <a:t> in Nederland </a:t>
            </a:r>
            <a:r>
              <a:rPr lang="en-US" b="1" dirty="0" err="1" smtClean="0"/>
              <a:t>zo’n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10.000</a:t>
            </a:r>
            <a:r>
              <a:rPr lang="en-US" b="1" dirty="0" smtClean="0"/>
              <a:t> </a:t>
            </a:r>
            <a:r>
              <a:rPr lang="en-US" b="1" dirty="0" err="1" smtClean="0"/>
              <a:t>molens</a:t>
            </a:r>
            <a:r>
              <a:rPr lang="en-US" b="1" dirty="0" smtClean="0"/>
              <a:t>. Nu nog </a:t>
            </a:r>
            <a:r>
              <a:rPr lang="en-US" b="1" dirty="0" err="1" smtClean="0"/>
              <a:t>ongeveer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1.200</a:t>
            </a:r>
            <a:r>
              <a:rPr lang="en-US" b="1" dirty="0" smtClean="0"/>
              <a:t> </a:t>
            </a:r>
          </a:p>
          <a:p>
            <a:endParaRPr lang="en-US" b="1" dirty="0"/>
          </a:p>
          <a:p>
            <a:endParaRPr lang="en-US" b="1" dirty="0" smtClean="0"/>
          </a:p>
        </p:txBody>
      </p:sp>
      <p:sp>
        <p:nvSpPr>
          <p:cNvPr id="5" name="Tekstvak 4"/>
          <p:cNvSpPr txBox="1"/>
          <p:nvPr/>
        </p:nvSpPr>
        <p:spPr>
          <a:xfrm>
            <a:off x="6088379" y="4807544"/>
            <a:ext cx="57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Alleen</a:t>
            </a:r>
            <a:r>
              <a:rPr lang="en-US" b="1" dirty="0" smtClean="0"/>
              <a:t> al in de </a:t>
            </a:r>
            <a:r>
              <a:rPr lang="en-US" b="1" dirty="0" err="1" smtClean="0"/>
              <a:t>Zaanstreek</a:t>
            </a:r>
            <a:r>
              <a:rPr lang="en-US" b="1" dirty="0" smtClean="0"/>
              <a:t> </a:t>
            </a:r>
            <a:r>
              <a:rPr lang="en-US" b="1" dirty="0" err="1" smtClean="0"/>
              <a:t>kon</a:t>
            </a:r>
            <a:r>
              <a:rPr lang="en-US" b="1" dirty="0" smtClean="0"/>
              <a:t> men </a:t>
            </a:r>
            <a:r>
              <a:rPr lang="en-US" b="1" dirty="0" err="1" smtClean="0"/>
              <a:t>meer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250 </a:t>
            </a:r>
            <a:r>
              <a:rPr lang="en-US" b="1" dirty="0" err="1" smtClean="0">
                <a:solidFill>
                  <a:srgbClr val="7030A0"/>
                </a:solidFill>
              </a:rPr>
              <a:t>houtzaagmolens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ruim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200 </a:t>
            </a:r>
            <a:r>
              <a:rPr lang="en-US" b="1" dirty="0" err="1" smtClean="0">
                <a:solidFill>
                  <a:srgbClr val="7030A0"/>
                </a:solidFill>
              </a:rPr>
              <a:t>oliemolens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/>
              <a:t>aantreffen</a:t>
            </a:r>
            <a:r>
              <a:rPr lang="en-US" b="1" dirty="0" smtClean="0"/>
              <a:t>.</a:t>
            </a:r>
            <a:endParaRPr lang="nl-NL" b="1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98" y="6038894"/>
            <a:ext cx="777240" cy="7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2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leneducatief.nl/upload/Molenga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29" y="1378410"/>
            <a:ext cx="6158451" cy="28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rchimedes-screw_one-screw-threads_with-ball_3D-view_animated_smal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217" y="4758587"/>
            <a:ext cx="25209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westfriesgenootschap.nl/molens/actueel/images/molens_actueel_molen_aartswoud_16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06" y="1471517"/>
            <a:ext cx="3417989" cy="512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98707" y="258793"/>
            <a:ext cx="904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Zo </a:t>
            </a:r>
            <a:r>
              <a:rPr lang="en-US" b="1" dirty="0" err="1" smtClean="0"/>
              <a:t>rond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1550</a:t>
            </a:r>
            <a:r>
              <a:rPr lang="en-US" b="1" dirty="0" smtClean="0"/>
              <a:t> </a:t>
            </a:r>
            <a:r>
              <a:rPr lang="en-US" b="1" dirty="0" err="1" smtClean="0"/>
              <a:t>begint</a:t>
            </a:r>
            <a:r>
              <a:rPr lang="en-US" b="1" dirty="0" smtClean="0"/>
              <a:t> men in de </a:t>
            </a:r>
            <a:r>
              <a:rPr lang="en-US" b="1" dirty="0" err="1" smtClean="0"/>
              <a:t>Nederlanden</a:t>
            </a:r>
            <a:r>
              <a:rPr lang="en-US" b="1" dirty="0" smtClean="0"/>
              <a:t> (</a:t>
            </a:r>
            <a:r>
              <a:rPr lang="en-US" b="1" dirty="0" err="1" smtClean="0"/>
              <a:t>vooral</a:t>
            </a:r>
            <a:r>
              <a:rPr lang="en-US" b="1" dirty="0" smtClean="0"/>
              <a:t> </a:t>
            </a:r>
            <a:r>
              <a:rPr lang="en-US" b="1" dirty="0" err="1" smtClean="0"/>
              <a:t>ook</a:t>
            </a:r>
            <a:r>
              <a:rPr lang="en-US" b="1" dirty="0" smtClean="0"/>
              <a:t> Noord-Holland) </a:t>
            </a:r>
            <a:r>
              <a:rPr lang="en-US" b="1" dirty="0" err="1" smtClean="0"/>
              <a:t>meren</a:t>
            </a:r>
            <a:r>
              <a:rPr lang="en-US" b="1" dirty="0" smtClean="0"/>
              <a:t> </a:t>
            </a:r>
            <a:r>
              <a:rPr lang="en-US" b="1" dirty="0" err="1" smtClean="0"/>
              <a:t>droog</a:t>
            </a:r>
            <a:r>
              <a:rPr lang="en-US" b="1" dirty="0" smtClean="0"/>
              <a:t> </a:t>
            </a:r>
            <a:r>
              <a:rPr lang="en-US" b="1" dirty="0" err="1" smtClean="0"/>
              <a:t>te</a:t>
            </a:r>
            <a:r>
              <a:rPr lang="en-US" b="1" dirty="0" smtClean="0"/>
              <a:t> </a:t>
            </a:r>
            <a:r>
              <a:rPr lang="en-US" b="1" dirty="0" err="1" smtClean="0"/>
              <a:t>malen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Het </a:t>
            </a:r>
            <a:r>
              <a:rPr lang="en-US" b="1" dirty="0" err="1" smtClean="0"/>
              <a:t>scheprad</a:t>
            </a:r>
            <a:r>
              <a:rPr lang="en-US" b="1" dirty="0" smtClean="0"/>
              <a:t> van </a:t>
            </a:r>
            <a:r>
              <a:rPr lang="en-US" b="1" dirty="0" err="1" smtClean="0"/>
              <a:t>een</a:t>
            </a:r>
            <a:r>
              <a:rPr lang="en-US" b="1" dirty="0" smtClean="0"/>
              <a:t> </a:t>
            </a:r>
            <a:r>
              <a:rPr lang="en-US" b="1" dirty="0" err="1" smtClean="0"/>
              <a:t>poldermolen</a:t>
            </a:r>
            <a:r>
              <a:rPr lang="en-US" b="1" dirty="0" smtClean="0"/>
              <a:t> </a:t>
            </a:r>
            <a:r>
              <a:rPr lang="en-US" b="1" dirty="0" err="1" smtClean="0"/>
              <a:t>kon</a:t>
            </a:r>
            <a:r>
              <a:rPr lang="en-US" b="1" dirty="0" smtClean="0"/>
              <a:t> tot </a:t>
            </a:r>
            <a:r>
              <a:rPr lang="en-US" b="1" dirty="0" err="1" smtClean="0"/>
              <a:t>ongeveer</a:t>
            </a:r>
            <a:r>
              <a:rPr lang="en-US" b="1" dirty="0" smtClean="0"/>
              <a:t> 1,50 m </a:t>
            </a:r>
            <a:r>
              <a:rPr lang="en-US" b="1" dirty="0" err="1" smtClean="0"/>
              <a:t>hoogte</a:t>
            </a:r>
            <a:r>
              <a:rPr lang="en-US" b="1" dirty="0" smtClean="0"/>
              <a:t> water </a:t>
            </a:r>
            <a:r>
              <a:rPr lang="en-US" b="1" dirty="0" err="1" smtClean="0"/>
              <a:t>opvoeren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Dikwijls</a:t>
            </a:r>
            <a:r>
              <a:rPr lang="en-US" b="1" dirty="0" smtClean="0"/>
              <a:t> was </a:t>
            </a:r>
            <a:r>
              <a:rPr lang="en-US" b="1" dirty="0" err="1" smtClean="0"/>
              <a:t>er</a:t>
            </a:r>
            <a:r>
              <a:rPr lang="en-US" b="1" dirty="0" smtClean="0"/>
              <a:t> </a:t>
            </a:r>
            <a:r>
              <a:rPr lang="en-US" b="1" dirty="0" err="1" smtClean="0"/>
              <a:t>daarom</a:t>
            </a:r>
            <a:r>
              <a:rPr lang="en-US" b="1" dirty="0" smtClean="0"/>
              <a:t> </a:t>
            </a:r>
            <a:r>
              <a:rPr lang="en-US" b="1" dirty="0" err="1" smtClean="0"/>
              <a:t>een</a:t>
            </a:r>
            <a:r>
              <a:rPr lang="en-US" b="1" dirty="0" smtClean="0"/>
              <a:t> “</a:t>
            </a:r>
            <a:r>
              <a:rPr lang="en-US" b="1" dirty="0" err="1" smtClean="0">
                <a:solidFill>
                  <a:srgbClr val="7030A0"/>
                </a:solidFill>
              </a:rPr>
              <a:t>molengang</a:t>
            </a:r>
            <a:r>
              <a:rPr lang="en-US" b="1" dirty="0" smtClean="0"/>
              <a:t>” </a:t>
            </a:r>
            <a:r>
              <a:rPr lang="en-US" b="1" dirty="0" err="1" smtClean="0"/>
              <a:t>nodig</a:t>
            </a:r>
            <a:r>
              <a:rPr lang="en-US" b="1" dirty="0" smtClean="0"/>
              <a:t> om het </a:t>
            </a:r>
            <a:r>
              <a:rPr lang="en-US" b="1" dirty="0" err="1" smtClean="0"/>
              <a:t>meer</a:t>
            </a:r>
            <a:r>
              <a:rPr lang="en-US" b="1" dirty="0" smtClean="0"/>
              <a:t> </a:t>
            </a:r>
            <a:r>
              <a:rPr lang="en-US" b="1" dirty="0" err="1" smtClean="0"/>
              <a:t>droog</a:t>
            </a:r>
            <a:r>
              <a:rPr lang="en-US" b="1" dirty="0" smtClean="0"/>
              <a:t> </a:t>
            </a:r>
            <a:r>
              <a:rPr lang="en-US" b="1" dirty="0" err="1" smtClean="0"/>
              <a:t>te</a:t>
            </a:r>
            <a:r>
              <a:rPr lang="en-US" b="1" dirty="0" smtClean="0"/>
              <a:t> </a:t>
            </a:r>
            <a:r>
              <a:rPr lang="en-US" b="1" dirty="0" err="1" smtClean="0"/>
              <a:t>leggen</a:t>
            </a:r>
            <a:r>
              <a:rPr lang="en-US" b="1" dirty="0" smtClean="0"/>
              <a:t>. </a:t>
            </a:r>
            <a:endParaRPr lang="nl-NL" b="1" dirty="0"/>
          </a:p>
        </p:txBody>
      </p:sp>
      <p:sp>
        <p:nvSpPr>
          <p:cNvPr id="4" name="Tekstvak 3"/>
          <p:cNvSpPr txBox="1"/>
          <p:nvPr/>
        </p:nvSpPr>
        <p:spPr>
          <a:xfrm>
            <a:off x="6536689" y="4822166"/>
            <a:ext cx="546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Vanaf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1630</a:t>
            </a:r>
            <a:r>
              <a:rPr lang="en-US" b="1" dirty="0" smtClean="0"/>
              <a:t> </a:t>
            </a:r>
            <a:r>
              <a:rPr lang="en-US" b="1" dirty="0" err="1" smtClean="0"/>
              <a:t>wordt</a:t>
            </a:r>
            <a:r>
              <a:rPr lang="en-US" b="1" dirty="0" smtClean="0"/>
              <a:t> de </a:t>
            </a:r>
            <a:r>
              <a:rPr lang="en-US" b="1" dirty="0" err="1" smtClean="0">
                <a:solidFill>
                  <a:srgbClr val="7030A0"/>
                </a:solidFill>
              </a:rPr>
              <a:t>vijzel</a:t>
            </a:r>
            <a:r>
              <a:rPr lang="en-US" b="1" dirty="0" smtClean="0"/>
              <a:t> </a:t>
            </a:r>
            <a:r>
              <a:rPr lang="en-US" b="1" dirty="0" err="1" smtClean="0"/>
              <a:t>toegepast</a:t>
            </a:r>
            <a:r>
              <a:rPr lang="en-US" b="1" dirty="0" smtClean="0"/>
              <a:t>. </a:t>
            </a:r>
            <a:endParaRPr lang="en-US" b="1" dirty="0"/>
          </a:p>
          <a:p>
            <a:r>
              <a:rPr lang="en-US" b="1" dirty="0" smtClean="0"/>
              <a:t>De </a:t>
            </a:r>
            <a:r>
              <a:rPr lang="en-US" b="1" dirty="0" err="1" smtClean="0"/>
              <a:t>vijzelmolens</a:t>
            </a:r>
            <a:r>
              <a:rPr lang="en-US" b="1" dirty="0" smtClean="0"/>
              <a:t> </a:t>
            </a:r>
            <a:r>
              <a:rPr lang="en-US" b="1" dirty="0" err="1" smtClean="0"/>
              <a:t>konden</a:t>
            </a:r>
            <a:r>
              <a:rPr lang="en-US" b="1" dirty="0" smtClean="0"/>
              <a:t> het water, al </a:t>
            </a:r>
            <a:r>
              <a:rPr lang="en-US" b="1" dirty="0" err="1" smtClean="0"/>
              <a:t>naar</a:t>
            </a:r>
            <a:r>
              <a:rPr lang="en-US" b="1" dirty="0" smtClean="0"/>
              <a:t> </a:t>
            </a:r>
            <a:r>
              <a:rPr lang="en-US" b="1" dirty="0" err="1" smtClean="0"/>
              <a:t>gelang</a:t>
            </a:r>
            <a:r>
              <a:rPr lang="en-US" b="1" dirty="0" smtClean="0"/>
              <a:t> de </a:t>
            </a:r>
            <a:r>
              <a:rPr lang="en-US" b="1" dirty="0" err="1" smtClean="0"/>
              <a:t>lengte</a:t>
            </a:r>
            <a:r>
              <a:rPr lang="en-US" b="1" dirty="0" smtClean="0"/>
              <a:t> van de </a:t>
            </a:r>
            <a:r>
              <a:rPr lang="en-US" b="1" dirty="0" err="1" smtClean="0"/>
              <a:t>vijzel</a:t>
            </a:r>
            <a:r>
              <a:rPr lang="en-US" b="1" dirty="0" smtClean="0"/>
              <a:t>, </a:t>
            </a:r>
            <a:r>
              <a:rPr lang="en-US" b="1" dirty="0" err="1" smtClean="0"/>
              <a:t>hoger</a:t>
            </a:r>
            <a:r>
              <a:rPr lang="en-US" b="1" dirty="0" smtClean="0"/>
              <a:t> </a:t>
            </a:r>
            <a:r>
              <a:rPr lang="en-US" b="1" dirty="0" err="1" smtClean="0"/>
              <a:t>opvoeren</a:t>
            </a:r>
            <a:r>
              <a:rPr lang="en-US" b="1" dirty="0" smtClean="0"/>
              <a:t>.</a:t>
            </a:r>
            <a:endParaRPr lang="nl-NL" b="1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840" y="6006807"/>
            <a:ext cx="777240" cy="7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96635" y="0"/>
            <a:ext cx="118238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Geschiedenis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van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een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specifieke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molen</a:t>
            </a:r>
            <a:endParaRPr lang="nl-N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23330"/>
            <a:ext cx="3688080" cy="2074545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90500" y="3419959"/>
            <a:ext cx="5951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Vaak</a:t>
            </a:r>
            <a:r>
              <a:rPr lang="en-US" sz="2400" b="1" dirty="0" smtClean="0"/>
              <a:t> is </a:t>
            </a:r>
            <a:r>
              <a:rPr lang="en-US" sz="2400" b="1" dirty="0" err="1" smtClean="0"/>
              <a:t>er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ook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een</a:t>
            </a:r>
            <a:r>
              <a:rPr lang="en-US" sz="2400" b="1" dirty="0" smtClean="0"/>
              <a:t> website van de </a:t>
            </a:r>
            <a:r>
              <a:rPr lang="en-US" sz="2400" b="1" dirty="0" err="1" smtClean="0"/>
              <a:t>molen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zelf</a:t>
            </a:r>
            <a:endParaRPr lang="nl-NL" sz="2400" b="1" dirty="0"/>
          </a:p>
        </p:txBody>
      </p:sp>
      <p:sp>
        <p:nvSpPr>
          <p:cNvPr id="10" name="Tekstvak 9"/>
          <p:cNvSpPr txBox="1"/>
          <p:nvPr/>
        </p:nvSpPr>
        <p:spPr>
          <a:xfrm>
            <a:off x="4709160" y="1152729"/>
            <a:ext cx="4975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* </a:t>
            </a:r>
            <a:r>
              <a:rPr lang="en-US" sz="2000" b="1" dirty="0" err="1" smtClean="0"/>
              <a:t>Vraag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molenaar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eigenaar</a:t>
            </a:r>
            <a:r>
              <a:rPr lang="en-US" sz="2000" b="1" dirty="0" smtClean="0"/>
              <a:t> of </a:t>
            </a:r>
            <a:r>
              <a:rPr lang="en-US" sz="2000" b="1" dirty="0" err="1" smtClean="0"/>
              <a:t>rondleiders</a:t>
            </a:r>
            <a:endParaRPr lang="nl-NL" sz="2000" b="1" dirty="0"/>
          </a:p>
        </p:txBody>
      </p:sp>
      <p:sp>
        <p:nvSpPr>
          <p:cNvPr id="12" name="Tekstvak 11"/>
          <p:cNvSpPr txBox="1"/>
          <p:nvPr/>
        </p:nvSpPr>
        <p:spPr>
          <a:xfrm>
            <a:off x="4709160" y="1641732"/>
            <a:ext cx="6012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* </a:t>
            </a:r>
            <a:r>
              <a:rPr lang="en-US" sz="2000" b="1" dirty="0" err="1" smtClean="0"/>
              <a:t>Vaak</a:t>
            </a:r>
            <a:r>
              <a:rPr lang="en-US" sz="2000" b="1" dirty="0" smtClean="0"/>
              <a:t> is </a:t>
            </a:r>
            <a:r>
              <a:rPr lang="en-US" sz="2000" b="1" dirty="0" err="1" smtClean="0"/>
              <a:t>er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een</a:t>
            </a:r>
            <a:r>
              <a:rPr lang="en-US" sz="2000" b="1" dirty="0" smtClean="0"/>
              <a:t> </a:t>
            </a:r>
            <a:r>
              <a:rPr lang="nl-NL" sz="2000" b="1" dirty="0" smtClean="0"/>
              <a:t>folder van de molen beschikbaar</a:t>
            </a:r>
            <a:endParaRPr lang="nl-NL" sz="2000" b="1" dirty="0"/>
          </a:p>
        </p:txBody>
      </p:sp>
      <p:sp>
        <p:nvSpPr>
          <p:cNvPr id="13" name="Tekstvak 12"/>
          <p:cNvSpPr txBox="1"/>
          <p:nvPr/>
        </p:nvSpPr>
        <p:spPr>
          <a:xfrm>
            <a:off x="4709160" y="2130735"/>
            <a:ext cx="777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* Op </a:t>
            </a:r>
            <a:r>
              <a:rPr lang="en-US" sz="2000" b="1" dirty="0" smtClean="0">
                <a:hlinkClick r:id="rId4"/>
              </a:rPr>
              <a:t>www.molendatabase.nl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vindt</a:t>
            </a:r>
            <a:r>
              <a:rPr lang="en-US" sz="2000" b="1" dirty="0" smtClean="0"/>
              <a:t> u </a:t>
            </a:r>
            <a:r>
              <a:rPr lang="en-US" sz="2000" b="1" dirty="0" err="1" smtClean="0"/>
              <a:t>alles</a:t>
            </a:r>
            <a:r>
              <a:rPr lang="en-US" sz="2000" b="1" dirty="0" smtClean="0"/>
              <a:t> over </a:t>
            </a:r>
            <a:r>
              <a:rPr lang="en-US" sz="2000" b="1" dirty="0" err="1" smtClean="0"/>
              <a:t>molens</a:t>
            </a:r>
            <a:r>
              <a:rPr lang="en-US" sz="2000" b="1" dirty="0" smtClean="0"/>
              <a:t> in Nederland</a:t>
            </a:r>
            <a:endParaRPr lang="nl-NL" sz="2000" b="1" dirty="0"/>
          </a:p>
        </p:txBody>
      </p:sp>
      <p:sp>
        <p:nvSpPr>
          <p:cNvPr id="14" name="Tekstvak 13"/>
          <p:cNvSpPr txBox="1"/>
          <p:nvPr/>
        </p:nvSpPr>
        <p:spPr>
          <a:xfrm>
            <a:off x="4709160" y="2619738"/>
            <a:ext cx="6682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* </a:t>
            </a:r>
            <a:r>
              <a:rPr lang="en-US" sz="2000" b="1" dirty="0" err="1" smtClean="0"/>
              <a:t>Ook</a:t>
            </a:r>
            <a:r>
              <a:rPr lang="en-US" sz="2000" b="1" dirty="0" smtClean="0"/>
              <a:t> </a:t>
            </a:r>
            <a:r>
              <a:rPr lang="en-US" sz="2000" b="1" dirty="0" smtClean="0">
                <a:hlinkClick r:id="rId5"/>
              </a:rPr>
              <a:t>www.molens.nl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ontdek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molen</a:t>
            </a:r>
            <a:r>
              <a:rPr lang="en-US" sz="2000" b="1" dirty="0" smtClean="0"/>
              <a:t>) </a:t>
            </a:r>
            <a:r>
              <a:rPr lang="en-US" sz="2000" b="1" dirty="0" err="1" smtClean="0"/>
              <a:t>geeft</a:t>
            </a:r>
            <a:r>
              <a:rPr lang="en-US" sz="2000" b="1" dirty="0" smtClean="0"/>
              <a:t> die </a:t>
            </a:r>
            <a:r>
              <a:rPr lang="en-US" sz="2000" b="1" dirty="0" err="1" smtClean="0"/>
              <a:t>informatie</a:t>
            </a:r>
            <a:endParaRPr lang="nl-NL" sz="2000" b="1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033808"/>
            <a:ext cx="777240" cy="754088"/>
          </a:xfrm>
          <a:prstGeom prst="rect">
            <a:avLst/>
          </a:prstGeom>
        </p:spPr>
      </p:pic>
      <p:pic>
        <p:nvPicPr>
          <p:cNvPr id="11" name="Afbeelding 10"/>
          <p:cNvPicPr/>
          <p:nvPr/>
        </p:nvPicPr>
        <p:blipFill rotWithShape="1">
          <a:blip r:embed="rId7"/>
          <a:srcRect l="23149" t="6467" r="23446" b="15344"/>
          <a:stretch/>
        </p:blipFill>
        <p:spPr bwMode="auto">
          <a:xfrm>
            <a:off x="6057900" y="3249246"/>
            <a:ext cx="4494847" cy="35386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732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78599" y="200829"/>
            <a:ext cx="68221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Polder</a:t>
            </a:r>
            <a:r>
              <a:rPr lang="nl-NL" sz="3600" b="1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molen de </a:t>
            </a:r>
            <a:r>
              <a:rPr lang="nl-NL" sz="36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Molen van Sloten</a:t>
            </a:r>
            <a:r>
              <a:rPr lang="nl-NL" sz="3600" b="1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</a:t>
            </a:r>
            <a:endParaRPr lang="nl-NL" sz="3600" b="1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7833360" y="460575"/>
            <a:ext cx="337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(http://</a:t>
            </a:r>
            <a:r>
              <a:rPr lang="en-US" dirty="0" smtClean="0"/>
              <a:t>www.molendatabase.nl)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033808"/>
            <a:ext cx="777240" cy="75408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6721" y="2121268"/>
            <a:ext cx="5593080" cy="3146108"/>
          </a:xfrm>
          <a:prstGeom prst="rect">
            <a:avLst/>
          </a:prstGeom>
        </p:spPr>
      </p:pic>
      <p:pic>
        <p:nvPicPr>
          <p:cNvPr id="8" name="Afbeelding 7"/>
          <p:cNvPicPr/>
          <p:nvPr/>
        </p:nvPicPr>
        <p:blipFill rotWithShape="1">
          <a:blip r:embed="rId5"/>
          <a:srcRect l="29626" t="15829" r="35353" b="36551"/>
          <a:stretch/>
        </p:blipFill>
        <p:spPr bwMode="auto">
          <a:xfrm>
            <a:off x="5621337" y="1232585"/>
            <a:ext cx="5587683" cy="4923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797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96635" y="0"/>
            <a:ext cx="80472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Even uitblazen….</a:t>
            </a:r>
            <a:endParaRPr lang="nl-NL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544320" y="1849120"/>
            <a:ext cx="958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b="1" dirty="0"/>
          </a:p>
        </p:txBody>
      </p:sp>
      <p:sp>
        <p:nvSpPr>
          <p:cNvPr id="4" name="Tekstvak 3"/>
          <p:cNvSpPr txBox="1"/>
          <p:nvPr/>
        </p:nvSpPr>
        <p:spPr>
          <a:xfrm>
            <a:off x="1544320" y="2449902"/>
            <a:ext cx="7306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</p:txBody>
      </p:sp>
      <p:sp>
        <p:nvSpPr>
          <p:cNvPr id="7" name="Tekstvak 6"/>
          <p:cNvSpPr txBox="1"/>
          <p:nvPr/>
        </p:nvSpPr>
        <p:spPr>
          <a:xfrm>
            <a:off x="4033807" y="9032444"/>
            <a:ext cx="3727163" cy="10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b="1" dirty="0"/>
          </a:p>
        </p:txBody>
      </p:sp>
      <p:pic>
        <p:nvPicPr>
          <p:cNvPr id="3074" name="Picture 2" descr="Afbeeldingsresultaat voor pau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10" y="1695725"/>
            <a:ext cx="51435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pauz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52" y="4179900"/>
            <a:ext cx="2492857" cy="186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033808"/>
            <a:ext cx="777240" cy="7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96635" y="0"/>
            <a:ext cx="80472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Molenbenamingen</a:t>
            </a:r>
            <a:endParaRPr lang="nl-NL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544320" y="1849120"/>
            <a:ext cx="958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Er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heerst</a:t>
            </a:r>
            <a:r>
              <a:rPr lang="en-US" sz="2400" b="1" dirty="0" smtClean="0"/>
              <a:t> nog al wat </a:t>
            </a:r>
            <a:r>
              <a:rPr lang="en-US" sz="2400" b="1" dirty="0" err="1" smtClean="0"/>
              <a:t>spraakverwarring</a:t>
            </a:r>
            <a:r>
              <a:rPr lang="en-US" sz="2400" b="1" dirty="0" smtClean="0"/>
              <a:t> over de </a:t>
            </a:r>
            <a:r>
              <a:rPr lang="en-US" sz="2400" b="1" dirty="0" err="1" smtClean="0"/>
              <a:t>benamingen</a:t>
            </a:r>
            <a:r>
              <a:rPr lang="en-US" sz="2400" b="1" dirty="0" smtClean="0"/>
              <a:t> van </a:t>
            </a:r>
            <a:r>
              <a:rPr lang="en-US" sz="2400" b="1" dirty="0" err="1" smtClean="0"/>
              <a:t>molens</a:t>
            </a:r>
            <a:r>
              <a:rPr lang="en-US" sz="2400" b="1" dirty="0"/>
              <a:t>.</a:t>
            </a:r>
            <a:endParaRPr lang="nl-NL" sz="2400" b="1" dirty="0"/>
          </a:p>
        </p:txBody>
      </p:sp>
      <p:sp>
        <p:nvSpPr>
          <p:cNvPr id="4" name="Tekstvak 3"/>
          <p:cNvSpPr txBox="1"/>
          <p:nvPr/>
        </p:nvSpPr>
        <p:spPr>
          <a:xfrm>
            <a:off x="1544320" y="2449902"/>
            <a:ext cx="7306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Je </a:t>
            </a:r>
            <a:r>
              <a:rPr lang="en-US" sz="2400" b="1" dirty="0" err="1" smtClean="0"/>
              <a:t>hoort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spreken</a:t>
            </a:r>
            <a:r>
              <a:rPr lang="en-US" sz="2400" b="1" dirty="0" smtClean="0"/>
              <a:t> over: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	</a:t>
            </a:r>
            <a:r>
              <a:rPr lang="en-US" sz="2400" b="1" dirty="0" err="1" smtClean="0"/>
              <a:t>korenmolens</a:t>
            </a:r>
            <a:endParaRPr lang="en-US" sz="2400" b="1" dirty="0" smtClean="0"/>
          </a:p>
          <a:p>
            <a:r>
              <a:rPr lang="en-US" sz="2400" b="1" dirty="0"/>
              <a:t>	</a:t>
            </a:r>
            <a:r>
              <a:rPr lang="en-US" sz="2400" b="1" dirty="0" smtClean="0"/>
              <a:t>		</a:t>
            </a:r>
            <a:r>
              <a:rPr lang="en-US" sz="2400" b="1" dirty="0" err="1" smtClean="0"/>
              <a:t>stellingmolens</a:t>
            </a:r>
            <a:endParaRPr lang="en-US" sz="2400" b="1" dirty="0" smtClean="0"/>
          </a:p>
          <a:p>
            <a:r>
              <a:rPr lang="en-US" sz="2400" b="1" dirty="0"/>
              <a:t>	</a:t>
            </a:r>
            <a:r>
              <a:rPr lang="en-US" sz="2400" b="1" dirty="0" smtClean="0"/>
              <a:t>		</a:t>
            </a:r>
            <a:r>
              <a:rPr lang="en-US" sz="2400" b="1" dirty="0" err="1" smtClean="0"/>
              <a:t>buitenkruiers</a:t>
            </a:r>
            <a:endParaRPr lang="en-US" sz="2400" b="1" dirty="0" smtClean="0"/>
          </a:p>
          <a:p>
            <a:r>
              <a:rPr lang="en-US" sz="2400" b="1" dirty="0"/>
              <a:t>	</a:t>
            </a:r>
            <a:r>
              <a:rPr lang="en-US" sz="2400" b="1" dirty="0" smtClean="0"/>
              <a:t>		ronde </a:t>
            </a:r>
            <a:r>
              <a:rPr lang="en-US" sz="2400" b="1" dirty="0" err="1" smtClean="0"/>
              <a:t>stenen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molens</a:t>
            </a:r>
            <a:r>
              <a:rPr lang="en-US" sz="2400" b="1" dirty="0" smtClean="0"/>
              <a:t>  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	</a:t>
            </a:r>
            <a:r>
              <a:rPr lang="en-US" sz="2400" b="1" dirty="0" err="1" smtClean="0"/>
              <a:t>enz</a:t>
            </a:r>
            <a:r>
              <a:rPr lang="en-US" sz="2400" b="1" dirty="0" smtClean="0"/>
              <a:t>.</a:t>
            </a:r>
            <a:endParaRPr lang="nl-NL" sz="24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1544320" y="5063706"/>
            <a:ext cx="9342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Laten</a:t>
            </a:r>
            <a:r>
              <a:rPr lang="en-US" sz="2400" b="1" dirty="0" smtClean="0"/>
              <a:t> we </a:t>
            </a:r>
            <a:r>
              <a:rPr lang="en-US" sz="2400" b="1" dirty="0" err="1" smtClean="0"/>
              <a:t>eens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kijken</a:t>
            </a:r>
            <a:r>
              <a:rPr lang="en-US" sz="2400" b="1" dirty="0" smtClean="0"/>
              <a:t> op </a:t>
            </a:r>
            <a:r>
              <a:rPr lang="en-US" sz="2400" b="1" dirty="0" err="1" smtClean="0"/>
              <a:t>welke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manieren</a:t>
            </a:r>
            <a:r>
              <a:rPr lang="en-US" sz="2400" b="1" dirty="0" smtClean="0"/>
              <a:t> we </a:t>
            </a:r>
            <a:r>
              <a:rPr lang="en-US" sz="2400" b="1" dirty="0" err="1" smtClean="0"/>
              <a:t>molens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kunnen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indelen</a:t>
            </a:r>
            <a:r>
              <a:rPr lang="en-US" sz="2400" b="1" dirty="0" smtClean="0"/>
              <a:t>.</a:t>
            </a:r>
            <a:endParaRPr lang="nl-NL" sz="2400" b="1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8" y="3202104"/>
            <a:ext cx="1215426" cy="186160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0" y="147670"/>
            <a:ext cx="1371600" cy="18288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033808"/>
            <a:ext cx="777240" cy="7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58929" y="-111145"/>
            <a:ext cx="9477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Waar gaan we het over hebben?</a:t>
            </a:r>
            <a:endParaRPr lang="nl-NL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463040" y="1744980"/>
            <a:ext cx="71018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 smtClean="0"/>
              <a:t>Geschiedenis</a:t>
            </a:r>
            <a:r>
              <a:rPr lang="en-US" sz="4000" b="1" dirty="0" smtClean="0"/>
              <a:t> van de </a:t>
            </a:r>
            <a:r>
              <a:rPr lang="en-US" sz="4000" b="1" dirty="0" err="1" smtClean="0"/>
              <a:t>molen</a:t>
            </a:r>
            <a:endParaRPr lang="nl-NL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 smtClean="0"/>
              <a:t>Molentypes</a:t>
            </a:r>
            <a:endParaRPr lang="en-US" sz="40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 smtClean="0"/>
              <a:t>Soorten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molens</a:t>
            </a:r>
            <a:endParaRPr lang="en-US" sz="40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 smtClean="0"/>
              <a:t>Kennis</a:t>
            </a:r>
            <a:r>
              <a:rPr lang="en-US" sz="4000" b="1" dirty="0" smtClean="0"/>
              <a:t> van de </a:t>
            </a:r>
            <a:r>
              <a:rPr lang="en-US" sz="4000" b="1" dirty="0" err="1" smtClean="0"/>
              <a:t>molen</a:t>
            </a:r>
            <a:endParaRPr lang="en-US" sz="4000" b="1" dirty="0" smtClean="0"/>
          </a:p>
          <a:p>
            <a:endParaRPr lang="en-US" sz="4000" b="1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20" y="5877192"/>
            <a:ext cx="891540" cy="86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0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55834" y="788276"/>
            <a:ext cx="840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/>
              <a:t>We kunnen molens indelen op grond van:</a:t>
            </a:r>
            <a:endParaRPr lang="nl-NL" sz="3200" b="1" dirty="0"/>
          </a:p>
        </p:txBody>
      </p:sp>
      <p:sp>
        <p:nvSpPr>
          <p:cNvPr id="6" name="Tekstvak 5"/>
          <p:cNvSpPr txBox="1"/>
          <p:nvPr/>
        </p:nvSpPr>
        <p:spPr>
          <a:xfrm>
            <a:off x="1198179" y="2112579"/>
            <a:ext cx="628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        De aandrijving</a:t>
            </a:r>
            <a:endParaRPr lang="nl-NL" sz="24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426720" y="2735232"/>
            <a:ext cx="353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                         </a:t>
            </a:r>
            <a:r>
              <a:rPr lang="nl-NL" sz="2400" b="1" dirty="0" smtClean="0"/>
              <a:t>De bouwwijze</a:t>
            </a:r>
            <a:endParaRPr lang="nl-NL" sz="24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1741828" y="3357885"/>
            <a:ext cx="1497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De functie</a:t>
            </a:r>
            <a:endParaRPr lang="nl-NL" sz="2400" b="1" dirty="0"/>
          </a:p>
        </p:txBody>
      </p:sp>
      <p:sp>
        <p:nvSpPr>
          <p:cNvPr id="9" name="Tekstvak 8"/>
          <p:cNvSpPr txBox="1"/>
          <p:nvPr/>
        </p:nvSpPr>
        <p:spPr>
          <a:xfrm>
            <a:off x="1741828" y="4042495"/>
            <a:ext cx="757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De wijze waarop men de molen op de wind kan kruien</a:t>
            </a:r>
            <a:endParaRPr lang="nl-NL" sz="2400" b="1" dirty="0"/>
          </a:p>
        </p:txBody>
      </p:sp>
      <p:sp>
        <p:nvSpPr>
          <p:cNvPr id="10" name="Tekstvak 9"/>
          <p:cNvSpPr txBox="1"/>
          <p:nvPr/>
        </p:nvSpPr>
        <p:spPr>
          <a:xfrm>
            <a:off x="1741828" y="4765590"/>
            <a:ext cx="189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De windvang</a:t>
            </a:r>
            <a:endParaRPr lang="nl-NL" sz="2400" b="1" dirty="0"/>
          </a:p>
        </p:txBody>
      </p:sp>
      <p:sp>
        <p:nvSpPr>
          <p:cNvPr id="12" name="PIJL-RECHTS 11"/>
          <p:cNvSpPr/>
          <p:nvPr/>
        </p:nvSpPr>
        <p:spPr>
          <a:xfrm>
            <a:off x="1468952" y="2305806"/>
            <a:ext cx="278262" cy="10668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JL-RECHTS 12"/>
          <p:cNvSpPr/>
          <p:nvPr/>
        </p:nvSpPr>
        <p:spPr>
          <a:xfrm>
            <a:off x="1463566" y="2923975"/>
            <a:ext cx="278262" cy="10668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PIJL-RECHTS 13"/>
          <p:cNvSpPr/>
          <p:nvPr/>
        </p:nvSpPr>
        <p:spPr>
          <a:xfrm>
            <a:off x="1463566" y="3539620"/>
            <a:ext cx="278262" cy="10668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-RECHTS 14"/>
          <p:cNvSpPr/>
          <p:nvPr/>
        </p:nvSpPr>
        <p:spPr>
          <a:xfrm>
            <a:off x="1463566" y="4219988"/>
            <a:ext cx="278262" cy="10668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PIJL-RECHTS 15"/>
          <p:cNvSpPr/>
          <p:nvPr/>
        </p:nvSpPr>
        <p:spPr>
          <a:xfrm>
            <a:off x="1463566" y="4943083"/>
            <a:ext cx="278262" cy="10668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711" y="379094"/>
            <a:ext cx="2711189" cy="2033392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033808"/>
            <a:ext cx="777240" cy="7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54278" y="285563"/>
            <a:ext cx="11073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/>
              <a:t>Op grond van </a:t>
            </a:r>
            <a:r>
              <a:rPr lang="nl-NL" sz="3200" b="1" dirty="0" smtClean="0">
                <a:solidFill>
                  <a:srgbClr val="7030A0"/>
                </a:solidFill>
              </a:rPr>
              <a:t>de aandrijving </a:t>
            </a:r>
            <a:r>
              <a:rPr lang="nl-NL" sz="3200" b="1" dirty="0" smtClean="0"/>
              <a:t>kennen we twee soorten molens:</a:t>
            </a:r>
            <a:endParaRPr lang="nl-NL" sz="3200" b="1" dirty="0"/>
          </a:p>
        </p:txBody>
      </p:sp>
      <p:sp>
        <p:nvSpPr>
          <p:cNvPr id="6" name="Tekstvak 5"/>
          <p:cNvSpPr txBox="1"/>
          <p:nvPr/>
        </p:nvSpPr>
        <p:spPr>
          <a:xfrm>
            <a:off x="354278" y="1292772"/>
            <a:ext cx="6945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u="sng" dirty="0" smtClean="0">
                <a:solidFill>
                  <a:srgbClr val="7030A0"/>
                </a:solidFill>
              </a:rPr>
              <a:t>Watermolens</a:t>
            </a:r>
            <a:r>
              <a:rPr lang="nl-NL" sz="2400" b="1" dirty="0" smtClean="0"/>
              <a:t> </a:t>
            </a:r>
          </a:p>
          <a:p>
            <a:r>
              <a:rPr lang="nl-NL" sz="2400" b="1" dirty="0"/>
              <a:t>	 </a:t>
            </a:r>
            <a:r>
              <a:rPr lang="nl-NL" sz="2400" b="1" dirty="0" smtClean="0"/>
              <a:t> molens die worden aangedreven door             	  stromend water. Ze worden ook wel 	  	  </a:t>
            </a:r>
            <a:r>
              <a:rPr lang="nl-NL" sz="2400" b="1" dirty="0" smtClean="0">
                <a:solidFill>
                  <a:srgbClr val="7030A0"/>
                </a:solidFill>
              </a:rPr>
              <a:t>waterradmolens</a:t>
            </a:r>
            <a:r>
              <a:rPr lang="nl-NL" sz="2400" b="1" dirty="0" smtClean="0"/>
              <a:t> genoemd.</a:t>
            </a:r>
            <a:endParaRPr lang="nl-NL" sz="24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354278" y="3284866"/>
            <a:ext cx="5959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u="sng" dirty="0" smtClean="0">
                <a:solidFill>
                  <a:srgbClr val="7030A0"/>
                </a:solidFill>
              </a:rPr>
              <a:t>Windmolens</a:t>
            </a:r>
          </a:p>
          <a:p>
            <a:r>
              <a:rPr lang="nl-NL" sz="2400" b="1" dirty="0"/>
              <a:t>	</a:t>
            </a:r>
            <a:r>
              <a:rPr lang="nl-NL" sz="2400" b="1" dirty="0" smtClean="0"/>
              <a:t>  molens die worden aangedreven 	  	  door de wind.</a:t>
            </a:r>
            <a:endParaRPr lang="nl-NL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21" y="1262232"/>
            <a:ext cx="3651250" cy="20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5110" y="3680799"/>
            <a:ext cx="2936241" cy="2202181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354277" y="4792980"/>
            <a:ext cx="4922573" cy="14570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354277" y="4736665"/>
            <a:ext cx="4922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u="sng" dirty="0" smtClean="0"/>
              <a:t>Let op:</a:t>
            </a:r>
          </a:p>
          <a:p>
            <a:r>
              <a:rPr lang="nl-NL" b="1" dirty="0" smtClean="0"/>
              <a:t>In de volksmond heet een </a:t>
            </a:r>
            <a:r>
              <a:rPr lang="nl-NL" b="1" dirty="0" smtClean="0">
                <a:solidFill>
                  <a:srgbClr val="7030A0"/>
                </a:solidFill>
              </a:rPr>
              <a:t>poldermolen</a:t>
            </a:r>
            <a:r>
              <a:rPr lang="nl-NL" b="1" dirty="0" smtClean="0"/>
              <a:t> vaak een watermolen.</a:t>
            </a:r>
          </a:p>
          <a:p>
            <a:r>
              <a:rPr lang="nl-NL" b="1" dirty="0" smtClean="0"/>
              <a:t>Een moderne </a:t>
            </a:r>
            <a:r>
              <a:rPr lang="nl-NL" b="1" dirty="0" smtClean="0">
                <a:solidFill>
                  <a:srgbClr val="7030A0"/>
                </a:solidFill>
              </a:rPr>
              <a:t>windturbine</a:t>
            </a:r>
            <a:r>
              <a:rPr lang="nl-NL" b="1" dirty="0" smtClean="0"/>
              <a:t> noemt men dan een windmolen.</a:t>
            </a:r>
            <a:endParaRPr lang="nl-NL" b="1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033808"/>
            <a:ext cx="777240" cy="7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8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220717" y="299545"/>
            <a:ext cx="1062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/>
              <a:t>Als we kijken naar </a:t>
            </a:r>
            <a:r>
              <a:rPr lang="nl-NL" sz="3200" b="1" dirty="0" smtClean="0">
                <a:solidFill>
                  <a:srgbClr val="7030A0"/>
                </a:solidFill>
              </a:rPr>
              <a:t>de bouwwijze</a:t>
            </a:r>
            <a:r>
              <a:rPr lang="nl-NL" sz="3200" b="1" dirty="0" smtClean="0"/>
              <a:t>, zijn er al meer benamingen:</a:t>
            </a:r>
            <a:endParaRPr lang="nl-NL" sz="3200" b="1" dirty="0"/>
          </a:p>
        </p:txBody>
      </p:sp>
      <p:sp>
        <p:nvSpPr>
          <p:cNvPr id="6" name="Tekstvak 5"/>
          <p:cNvSpPr txBox="1"/>
          <p:nvPr/>
        </p:nvSpPr>
        <p:spPr>
          <a:xfrm>
            <a:off x="331076" y="1481959"/>
            <a:ext cx="5171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* De </a:t>
            </a:r>
            <a:r>
              <a:rPr lang="nl-NL" sz="2400" b="1" u="sng" dirty="0" smtClean="0">
                <a:solidFill>
                  <a:srgbClr val="7030A0"/>
                </a:solidFill>
              </a:rPr>
              <a:t>standerdmolen</a:t>
            </a:r>
            <a:r>
              <a:rPr lang="nl-NL" sz="2400" b="1" dirty="0" smtClean="0"/>
              <a:t> (of “staakmolen”)</a:t>
            </a:r>
            <a:endParaRPr lang="nl-NL" sz="24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331076" y="4625888"/>
            <a:ext cx="4477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* De </a:t>
            </a:r>
            <a:r>
              <a:rPr lang="nl-NL" sz="2400" b="1" u="sng" dirty="0" smtClean="0">
                <a:solidFill>
                  <a:srgbClr val="7030A0"/>
                </a:solidFill>
              </a:rPr>
              <a:t>wipmolen</a:t>
            </a:r>
            <a:r>
              <a:rPr lang="nl-NL" sz="2400" b="1" dirty="0" smtClean="0"/>
              <a:t> (of “kokermolen”)</a:t>
            </a:r>
            <a:endParaRPr lang="nl-NL" sz="2400" b="1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834" y="3938869"/>
            <a:ext cx="3575506" cy="268163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834" y="924112"/>
            <a:ext cx="1722120" cy="255304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033808"/>
            <a:ext cx="777240" cy="75408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52" y="924112"/>
            <a:ext cx="4538743" cy="25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0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518160" y="451366"/>
            <a:ext cx="246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* De </a:t>
            </a:r>
            <a:r>
              <a:rPr lang="nl-NL" sz="2400" b="1" u="sng" dirty="0" err="1" smtClean="0">
                <a:solidFill>
                  <a:srgbClr val="7030A0"/>
                </a:solidFill>
              </a:rPr>
              <a:t>torenmolen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18160" y="35814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* De </a:t>
            </a:r>
            <a:r>
              <a:rPr lang="nl-NL" sz="2400" b="1" u="sng" dirty="0" smtClean="0">
                <a:solidFill>
                  <a:srgbClr val="7030A0"/>
                </a:solidFill>
              </a:rPr>
              <a:t>ronde stenen molen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800850" y="451366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*De  </a:t>
            </a:r>
            <a:r>
              <a:rPr lang="nl-NL" sz="2400" b="1" u="sng" dirty="0" smtClean="0">
                <a:solidFill>
                  <a:srgbClr val="7030A0"/>
                </a:solidFill>
              </a:rPr>
              <a:t>houten achtkant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438900" y="3525459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* De </a:t>
            </a:r>
            <a:r>
              <a:rPr lang="nl-NL" sz="2400" b="1" u="sng" dirty="0" smtClean="0">
                <a:solidFill>
                  <a:srgbClr val="7030A0"/>
                </a:solidFill>
              </a:rPr>
              <a:t>houten zeskant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392376"/>
            <a:ext cx="2133600" cy="282168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175" y="4435701"/>
            <a:ext cx="2463800" cy="184785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0" y="4121403"/>
            <a:ext cx="3340100" cy="247644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370" y="133295"/>
            <a:ext cx="2181225" cy="303510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130" y="3514844"/>
            <a:ext cx="2043468" cy="3076682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603849" y="733245"/>
            <a:ext cx="256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* De </a:t>
            </a:r>
            <a:r>
              <a:rPr lang="nl-NL" sz="2400" b="1" u="sng" dirty="0" smtClean="0">
                <a:solidFill>
                  <a:srgbClr val="7030A0"/>
                </a:solidFill>
              </a:rPr>
              <a:t>Paltrok</a:t>
            </a:r>
            <a:r>
              <a:rPr lang="nl-NL" sz="2400" b="1" dirty="0" smtClean="0"/>
              <a:t>molen</a:t>
            </a:r>
            <a:endParaRPr lang="nl-NL" sz="2400" b="1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5403" y="371595"/>
            <a:ext cx="2972759" cy="222956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671" y="0"/>
            <a:ext cx="1981200" cy="29718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603849" y="3320215"/>
            <a:ext cx="179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* De </a:t>
            </a:r>
            <a:r>
              <a:rPr lang="nl-NL" sz="2400" b="1" u="sng" dirty="0" err="1" smtClean="0">
                <a:solidFill>
                  <a:srgbClr val="7030A0"/>
                </a:solidFill>
              </a:rPr>
              <a:t>Tjasker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376360" y="3320215"/>
            <a:ext cx="2907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* Het </a:t>
            </a:r>
            <a:r>
              <a:rPr lang="nl-NL" sz="2400" b="1" u="sng" dirty="0" smtClean="0">
                <a:solidFill>
                  <a:srgbClr val="7030A0"/>
                </a:solidFill>
              </a:rPr>
              <a:t>weidemolentje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9123657" y="2388562"/>
            <a:ext cx="2355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* De </a:t>
            </a:r>
            <a:r>
              <a:rPr lang="nl-NL" sz="2400" b="1" u="sng" dirty="0" smtClean="0">
                <a:solidFill>
                  <a:srgbClr val="7030A0"/>
                </a:solidFill>
              </a:rPr>
              <a:t>spinnenkop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0" y="3890495"/>
            <a:ext cx="3135702" cy="209046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54" y="3889057"/>
            <a:ext cx="2789208" cy="209190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678" y="2971800"/>
            <a:ext cx="2216990" cy="2953031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" y="299545"/>
            <a:ext cx="1210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Als</a:t>
            </a:r>
            <a:r>
              <a:rPr lang="en-US" sz="2400" b="1" dirty="0" smtClean="0"/>
              <a:t> we </a:t>
            </a:r>
            <a:r>
              <a:rPr lang="en-US" sz="2400" b="1" dirty="0" err="1" smtClean="0"/>
              <a:t>naar</a:t>
            </a:r>
            <a:r>
              <a:rPr lang="en-US" sz="2400" b="1" dirty="0" smtClean="0"/>
              <a:t> de </a:t>
            </a:r>
            <a:r>
              <a:rPr lang="en-US" sz="2400" b="1" dirty="0" err="1" smtClean="0">
                <a:solidFill>
                  <a:srgbClr val="7030A0"/>
                </a:solidFill>
              </a:rPr>
              <a:t>functie</a:t>
            </a:r>
            <a:r>
              <a:rPr lang="en-US" sz="2400" b="1" dirty="0" smtClean="0"/>
              <a:t> van </a:t>
            </a:r>
            <a:r>
              <a:rPr lang="en-US" sz="2400" b="1" dirty="0" err="1" smtClean="0"/>
              <a:t>een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molen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kijken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komen</a:t>
            </a:r>
            <a:r>
              <a:rPr lang="en-US" sz="2400" b="1" dirty="0" smtClean="0"/>
              <a:t> we tot de </a:t>
            </a:r>
            <a:r>
              <a:rPr lang="en-US" sz="2400" b="1" dirty="0" err="1" smtClean="0"/>
              <a:t>volgende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verdeling</a:t>
            </a:r>
            <a:r>
              <a:rPr lang="en-US" sz="2400" b="1" dirty="0" smtClean="0"/>
              <a:t>:</a:t>
            </a:r>
            <a:endParaRPr lang="nl-NL" sz="2400" b="1" dirty="0"/>
          </a:p>
        </p:txBody>
      </p:sp>
      <p:sp>
        <p:nvSpPr>
          <p:cNvPr id="6" name="Tekstvak 5"/>
          <p:cNvSpPr txBox="1"/>
          <p:nvPr/>
        </p:nvSpPr>
        <p:spPr>
          <a:xfrm>
            <a:off x="117979" y="1235069"/>
            <a:ext cx="117895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err="1" smtClean="0">
                <a:solidFill>
                  <a:srgbClr val="7030A0"/>
                </a:solidFill>
              </a:rPr>
              <a:t>Poldermolens</a:t>
            </a:r>
            <a:r>
              <a:rPr lang="en-US" sz="2400" b="1" u="sng" dirty="0" smtClean="0">
                <a:solidFill>
                  <a:srgbClr val="7030A0"/>
                </a:solidFill>
              </a:rPr>
              <a:t> </a:t>
            </a:r>
            <a:r>
              <a:rPr lang="en-US" sz="2400" b="1" dirty="0" smtClean="0"/>
              <a:t>(</a:t>
            </a:r>
            <a:r>
              <a:rPr lang="en-US" sz="2400" b="1" dirty="0" err="1" smtClean="0"/>
              <a:t>boezemmolens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strijkmolens</a:t>
            </a:r>
            <a:r>
              <a:rPr lang="en-US" sz="2400" b="1" dirty="0" smtClean="0"/>
              <a:t>)</a:t>
            </a:r>
          </a:p>
          <a:p>
            <a:pPr lvl="2"/>
            <a:r>
              <a:rPr lang="en-US" sz="2400" b="1" dirty="0"/>
              <a:t>	</a:t>
            </a:r>
            <a:r>
              <a:rPr lang="en-US" sz="2400" b="1" dirty="0" smtClean="0"/>
              <a:t>We </a:t>
            </a:r>
            <a:r>
              <a:rPr lang="en-US" sz="2400" b="1" dirty="0" err="1" smtClean="0"/>
              <a:t>kennen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ze</a:t>
            </a:r>
            <a:r>
              <a:rPr lang="en-US" sz="2400" b="1" dirty="0" smtClean="0"/>
              <a:t> met: </a:t>
            </a:r>
          </a:p>
          <a:p>
            <a:pPr lvl="2"/>
            <a:r>
              <a:rPr lang="en-US" sz="2400" b="1" dirty="0"/>
              <a:t>	</a:t>
            </a:r>
            <a:endParaRPr lang="en-US" sz="2400" b="1" dirty="0" smtClean="0"/>
          </a:p>
          <a:p>
            <a:pPr lvl="2"/>
            <a:r>
              <a:rPr lang="en-US" sz="2400" b="1" dirty="0"/>
              <a:t>	</a:t>
            </a:r>
          </a:p>
          <a:p>
            <a:pPr lvl="2"/>
            <a:r>
              <a:rPr lang="en-US" sz="2400" b="1" dirty="0" smtClean="0"/>
              <a:t>	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 lvl="2"/>
            <a:endParaRPr lang="en-US" sz="2400" b="1" dirty="0"/>
          </a:p>
          <a:p>
            <a:pPr lvl="2"/>
            <a:r>
              <a:rPr lang="en-US" sz="2400" b="1" dirty="0" smtClean="0"/>
              <a:t>	</a:t>
            </a:r>
            <a:endParaRPr lang="nl-NL" sz="2400" b="1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31" y="2019254"/>
            <a:ext cx="1912620" cy="137160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110250" y="2937753"/>
            <a:ext cx="2154164" cy="161562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10" y="3133027"/>
            <a:ext cx="3680985" cy="2760739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958196" y="2178685"/>
            <a:ext cx="220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een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scheprad</a:t>
            </a:r>
            <a:endParaRPr lang="nl-NL" sz="2400" dirty="0"/>
          </a:p>
        </p:txBody>
      </p:sp>
      <p:sp>
        <p:nvSpPr>
          <p:cNvPr id="11" name="Tekstvak 10"/>
          <p:cNvSpPr txBox="1"/>
          <p:nvPr/>
        </p:nvSpPr>
        <p:spPr>
          <a:xfrm>
            <a:off x="1036390" y="3351458"/>
            <a:ext cx="2751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400" b="1" dirty="0"/>
              <a:t>- </a:t>
            </a:r>
            <a:r>
              <a:rPr lang="en-US" sz="2400" b="1" dirty="0" err="1"/>
              <a:t>een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vijzel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955751" y="5980963"/>
            <a:ext cx="256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een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7030A0"/>
                </a:solidFill>
              </a:rPr>
              <a:t>pomp</a:t>
            </a:r>
            <a:endParaRPr lang="nl-NL" sz="2400" dirty="0"/>
          </a:p>
        </p:txBody>
      </p:sp>
      <p:sp>
        <p:nvSpPr>
          <p:cNvPr id="13" name="Tekstvak 12"/>
          <p:cNvSpPr txBox="1"/>
          <p:nvPr/>
        </p:nvSpPr>
        <p:spPr>
          <a:xfrm>
            <a:off x="1036390" y="5167223"/>
            <a:ext cx="5253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400" b="1" dirty="0"/>
              <a:t>- </a:t>
            </a:r>
            <a:r>
              <a:rPr lang="en-US" sz="2400" b="1" dirty="0" err="1"/>
              <a:t>een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roerom</a:t>
            </a:r>
            <a:r>
              <a:rPr lang="en-US" sz="2400" b="1" dirty="0"/>
              <a:t> (</a:t>
            </a:r>
            <a:r>
              <a:rPr lang="en-US" sz="2400" b="1" dirty="0" err="1"/>
              <a:t>weidemolentjes</a:t>
            </a:r>
            <a:r>
              <a:rPr lang="en-US" sz="2400" b="1" dirty="0"/>
              <a:t>)</a:t>
            </a:r>
            <a:endParaRPr lang="nl-NL" sz="2400" b="1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77644" y="235090"/>
            <a:ext cx="345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err="1" smtClean="0">
                <a:solidFill>
                  <a:srgbClr val="7030A0"/>
                </a:solidFill>
              </a:rPr>
              <a:t>Industriemolens</a:t>
            </a:r>
            <a:r>
              <a:rPr lang="en-US" sz="2400" b="1" u="sng" dirty="0" smtClean="0">
                <a:solidFill>
                  <a:srgbClr val="7030A0"/>
                </a:solidFill>
              </a:rPr>
              <a:t>,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o.a</a:t>
            </a:r>
            <a:r>
              <a:rPr lang="en-US" sz="2400" b="1" u="sng" dirty="0" smtClean="0">
                <a:solidFill>
                  <a:srgbClr val="7030A0"/>
                </a:solidFill>
              </a:rPr>
              <a:t>.</a:t>
            </a:r>
            <a:r>
              <a:rPr lang="en-US" sz="2400" b="1" dirty="0" smtClean="0">
                <a:solidFill>
                  <a:srgbClr val="7030A0"/>
                </a:solidFill>
              </a:rPr>
              <a:t>: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085009" y="3649980"/>
            <a:ext cx="2044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-</a:t>
            </a:r>
            <a:r>
              <a:rPr lang="en-US" sz="2400" b="1" dirty="0" smtClean="0"/>
              <a:t>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Korenmolens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654526" y="4196388"/>
            <a:ext cx="249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-</a:t>
            </a:r>
            <a:r>
              <a:rPr lang="en-US" sz="2400" b="1" dirty="0" smtClean="0"/>
              <a:t>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houtzaagmolens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386833" y="4216012"/>
            <a:ext cx="1846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-</a:t>
            </a:r>
            <a:r>
              <a:rPr lang="en-US" sz="2400" b="1" dirty="0" smtClean="0"/>
              <a:t>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oliemolens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633447" y="6191664"/>
            <a:ext cx="197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-</a:t>
            </a:r>
            <a:r>
              <a:rPr lang="en-US" sz="2400" b="1" dirty="0" smtClean="0"/>
              <a:t>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pelmolens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4" y="863862"/>
            <a:ext cx="3714824" cy="2786118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47" y="863862"/>
            <a:ext cx="2514113" cy="335215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539" y="863862"/>
            <a:ext cx="4443368" cy="3332526"/>
          </a:xfrm>
          <a:prstGeom prst="rect">
            <a:avLst/>
          </a:prstGeom>
        </p:spPr>
      </p:pic>
      <p:pic>
        <p:nvPicPr>
          <p:cNvPr id="1026" name="Picture 2" descr="http://www.zaans-industrieel-erfgoed.nl/images/pelst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1" y="4427221"/>
            <a:ext cx="4047467" cy="222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0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941404" y="3134973"/>
            <a:ext cx="199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verfmolens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4" y="246557"/>
            <a:ext cx="3725098" cy="279382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898052" y="3134974"/>
            <a:ext cx="2259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papiermolens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pic>
        <p:nvPicPr>
          <p:cNvPr id="6" name="Picture 4" descr="https://upload.wikimedia.org/wikipedia/commons/f/f3/Westzaan_-_De_Schoolmeester_-_papiermach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060" y="246556"/>
            <a:ext cx="4193868" cy="279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4652896" y="6210300"/>
            <a:ext cx="2350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-</a:t>
            </a:r>
            <a:r>
              <a:rPr lang="en-US" sz="2400" b="1" dirty="0" smtClean="0"/>
              <a:t>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specerijmolens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13" y="3649980"/>
            <a:ext cx="3413760" cy="256032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283779" y="283779"/>
            <a:ext cx="11540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We </a:t>
            </a:r>
            <a:r>
              <a:rPr lang="en-US" sz="3200" b="1" dirty="0" err="1" smtClean="0"/>
              <a:t>kunnen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molens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ook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indelen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naar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manier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waarop</a:t>
            </a:r>
            <a:r>
              <a:rPr lang="en-US" sz="3200" b="1" dirty="0" smtClean="0"/>
              <a:t> het </a:t>
            </a:r>
            <a:r>
              <a:rPr lang="en-US" sz="3200" b="1" dirty="0" err="1" smtClean="0"/>
              <a:t>gevlucht</a:t>
            </a:r>
            <a:r>
              <a:rPr lang="en-US" sz="3200" b="1" dirty="0" smtClean="0"/>
              <a:t> van de </a:t>
            </a:r>
            <a:r>
              <a:rPr lang="en-US" sz="3200" b="1" dirty="0" err="1" smtClean="0"/>
              <a:t>molen</a:t>
            </a:r>
            <a:r>
              <a:rPr lang="en-US" sz="3200" b="1" dirty="0" smtClean="0"/>
              <a:t> op de wind </a:t>
            </a:r>
            <a:r>
              <a:rPr lang="en-US" sz="3200" b="1" dirty="0" err="1" smtClean="0"/>
              <a:t>wordt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gezet</a:t>
            </a:r>
            <a:r>
              <a:rPr lang="en-US" sz="3200" b="1" dirty="0" smtClean="0"/>
              <a:t>, de </a:t>
            </a:r>
            <a:r>
              <a:rPr lang="en-US" sz="3200" b="1" dirty="0" err="1" smtClean="0">
                <a:solidFill>
                  <a:srgbClr val="7030A0"/>
                </a:solidFill>
              </a:rPr>
              <a:t>kruiwijze</a:t>
            </a:r>
            <a:r>
              <a:rPr lang="en-US" sz="3200" b="1" dirty="0" smtClean="0"/>
              <a:t>: </a:t>
            </a:r>
            <a:endParaRPr lang="nl-NL" sz="3200" b="1" dirty="0"/>
          </a:p>
        </p:txBody>
      </p:sp>
      <p:sp>
        <p:nvSpPr>
          <p:cNvPr id="6" name="Tekstvak 5"/>
          <p:cNvSpPr txBox="1"/>
          <p:nvPr/>
        </p:nvSpPr>
        <p:spPr>
          <a:xfrm>
            <a:off x="9343432" y="5261781"/>
            <a:ext cx="19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onderkruier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113463" y="6255449"/>
            <a:ext cx="191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zetelkruier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04285" y="3819655"/>
            <a:ext cx="2255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Buitenkruier</a:t>
            </a:r>
            <a:r>
              <a:rPr lang="en-US" sz="2400" b="1" u="sng" dirty="0" smtClean="0">
                <a:solidFill>
                  <a:srgbClr val="7030A0"/>
                </a:solidFill>
              </a:rPr>
              <a:t>    </a:t>
            </a:r>
            <a:br>
              <a:rPr lang="en-US" sz="2400" b="1" u="sng" dirty="0" smtClean="0">
                <a:solidFill>
                  <a:srgbClr val="7030A0"/>
                </a:solidFill>
              </a:rPr>
            </a:br>
            <a:r>
              <a:rPr lang="en-US" sz="2400" b="1" u="sng" dirty="0" smtClean="0">
                <a:solidFill>
                  <a:srgbClr val="7030A0"/>
                </a:solidFill>
              </a:rPr>
              <a:t> (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bovenkruier</a:t>
            </a:r>
            <a:r>
              <a:rPr lang="en-US" sz="2400" b="1" u="sng" dirty="0" smtClean="0">
                <a:solidFill>
                  <a:srgbClr val="7030A0"/>
                </a:solidFill>
              </a:rPr>
              <a:t>)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5783866" y="3771899"/>
            <a:ext cx="2187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Binnenkruier</a:t>
            </a:r>
            <a:r>
              <a:rPr lang="en-US" sz="2400" b="1" u="sng" dirty="0" smtClean="0">
                <a:solidFill>
                  <a:srgbClr val="7030A0"/>
                </a:solidFill>
              </a:rPr>
              <a:t> </a:t>
            </a:r>
            <a:br>
              <a:rPr lang="en-US" sz="2400" b="1" u="sng" dirty="0" smtClean="0">
                <a:solidFill>
                  <a:srgbClr val="7030A0"/>
                </a:solidFill>
              </a:rPr>
            </a:br>
            <a:r>
              <a:rPr lang="en-US" sz="2400" b="1" u="sng" dirty="0" smtClean="0">
                <a:solidFill>
                  <a:srgbClr val="7030A0"/>
                </a:solidFill>
              </a:rPr>
              <a:t>  (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bovenkruier</a:t>
            </a:r>
            <a:r>
              <a:rPr lang="en-US" sz="2400" b="1" u="sng" dirty="0" smtClean="0">
                <a:solidFill>
                  <a:srgbClr val="7030A0"/>
                </a:solidFill>
              </a:rPr>
              <a:t>)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9" y="1360997"/>
            <a:ext cx="3214538" cy="241090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75" y="1360996"/>
            <a:ext cx="3215624" cy="2410903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756" y="1360996"/>
            <a:ext cx="2600523" cy="390078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53" y="3929962"/>
            <a:ext cx="2255602" cy="282374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338" y="6196010"/>
            <a:ext cx="609600" cy="5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5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299545" y="472966"/>
            <a:ext cx="1008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 </a:t>
            </a:r>
            <a:r>
              <a:rPr lang="en-US" sz="2400" b="1" dirty="0" err="1" smtClean="0"/>
              <a:t>kunnen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ook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kijken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naar</a:t>
            </a:r>
            <a:r>
              <a:rPr lang="en-US" sz="2400" b="1" dirty="0" smtClean="0"/>
              <a:t> de </a:t>
            </a:r>
            <a:r>
              <a:rPr lang="en-US" sz="2400" b="1" dirty="0" err="1" smtClean="0">
                <a:solidFill>
                  <a:srgbClr val="7030A0"/>
                </a:solidFill>
              </a:rPr>
              <a:t>windvang</a:t>
            </a:r>
            <a:r>
              <a:rPr lang="en-US" sz="2400" b="1" dirty="0" smtClean="0"/>
              <a:t>. Dan </a:t>
            </a:r>
            <a:r>
              <a:rPr lang="en-US" sz="2400" b="1" dirty="0" err="1" smtClean="0"/>
              <a:t>onderscheiden</a:t>
            </a:r>
            <a:r>
              <a:rPr lang="en-US" sz="2400" b="1" dirty="0" smtClean="0"/>
              <a:t> we:</a:t>
            </a:r>
            <a:endParaRPr lang="nl-NL" sz="24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557253" y="4571361"/>
            <a:ext cx="2222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De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grondzeiler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896806" y="4621784"/>
            <a:ext cx="2313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smtClean="0"/>
              <a:t>De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beltmolen</a:t>
            </a:r>
            <a:endParaRPr lang="en-US" sz="2400" b="1" u="sng" dirty="0" smtClean="0">
              <a:solidFill>
                <a:srgbClr val="7030A0"/>
              </a:solidFill>
            </a:endParaRPr>
          </a:p>
          <a:p>
            <a:r>
              <a:rPr lang="en-US" sz="1600" b="1" dirty="0" smtClean="0"/>
              <a:t>   (</a:t>
            </a:r>
            <a:r>
              <a:rPr lang="en-US" sz="1600" b="1" dirty="0" err="1"/>
              <a:t>n</a:t>
            </a:r>
            <a:r>
              <a:rPr lang="en-US" sz="1600" b="1" dirty="0" err="1" smtClean="0"/>
              <a:t>iet</a:t>
            </a:r>
            <a:r>
              <a:rPr lang="en-US" sz="1600" b="1" dirty="0" smtClean="0"/>
              <a:t> in Noord-Holland)</a:t>
            </a:r>
            <a:endParaRPr lang="nl-NL" sz="1600" b="1" dirty="0"/>
          </a:p>
        </p:txBody>
      </p:sp>
      <p:sp>
        <p:nvSpPr>
          <p:cNvPr id="9" name="Tekstvak 8"/>
          <p:cNvSpPr txBox="1"/>
          <p:nvPr/>
        </p:nvSpPr>
        <p:spPr>
          <a:xfrm>
            <a:off x="9368395" y="4594807"/>
            <a:ext cx="250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De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stellingmolen</a:t>
            </a:r>
            <a:endParaRPr lang="nl-NL" sz="2400" b="1" u="sng" dirty="0">
              <a:solidFill>
                <a:srgbClr val="7030A0"/>
              </a:solidFill>
            </a:endParaRPr>
          </a:p>
        </p:txBody>
      </p:sp>
      <p:pic>
        <p:nvPicPr>
          <p:cNvPr id="2050" name="Picture 2" descr="http://www.hobbyjournaal.nl/picdb/dagfoto/v5/28-6-2015/102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34631"/>
            <a:ext cx="3677843" cy="366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1" y="944031"/>
            <a:ext cx="2738082" cy="365077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934631"/>
            <a:ext cx="2613660" cy="366017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demolenaar.nl/wp-content/uploads/2012/11/12tarw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99" y="1858027"/>
            <a:ext cx="6308231" cy="419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Handmaalsteen Azor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5" y="1060834"/>
            <a:ext cx="4200853" cy="354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handmole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268" y="1060834"/>
            <a:ext cx="4615684" cy="345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861060" y="236220"/>
            <a:ext cx="936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 </a:t>
            </a:r>
            <a:r>
              <a:rPr lang="en-US" b="1" dirty="0" err="1" smtClean="0"/>
              <a:t>verschillende</a:t>
            </a:r>
            <a:r>
              <a:rPr lang="en-US" b="1" dirty="0" smtClean="0"/>
              <a:t> </a:t>
            </a:r>
            <a:r>
              <a:rPr lang="en-US" b="1" dirty="0" err="1" smtClean="0"/>
              <a:t>plekken</a:t>
            </a:r>
            <a:r>
              <a:rPr lang="en-US" b="1" dirty="0" smtClean="0"/>
              <a:t> op de </a:t>
            </a:r>
            <a:r>
              <a:rPr lang="en-US" b="1" dirty="0" err="1" smtClean="0"/>
              <a:t>wereld</a:t>
            </a:r>
            <a:r>
              <a:rPr lang="en-US" b="1" dirty="0" smtClean="0"/>
              <a:t> is </a:t>
            </a:r>
            <a:r>
              <a:rPr lang="en-US" b="1" dirty="0" err="1" smtClean="0"/>
              <a:t>er</a:t>
            </a:r>
            <a:r>
              <a:rPr lang="en-US" b="1" dirty="0" smtClean="0"/>
              <a:t> </a:t>
            </a:r>
            <a:r>
              <a:rPr lang="en-US" b="1" dirty="0" err="1" smtClean="0"/>
              <a:t>naar</a:t>
            </a:r>
            <a:r>
              <a:rPr lang="en-US" b="1" dirty="0" smtClean="0"/>
              <a:t> </a:t>
            </a:r>
            <a:r>
              <a:rPr lang="en-US" b="1" dirty="0" err="1" smtClean="0"/>
              <a:t>manieren</a:t>
            </a:r>
            <a:r>
              <a:rPr lang="en-US" b="1" dirty="0" smtClean="0"/>
              <a:t> </a:t>
            </a:r>
            <a:r>
              <a:rPr lang="en-US" b="1" dirty="0" err="1" smtClean="0"/>
              <a:t>gezocht</a:t>
            </a:r>
            <a:r>
              <a:rPr lang="en-US" b="1" dirty="0" smtClean="0"/>
              <a:t> om van </a:t>
            </a:r>
            <a:r>
              <a:rPr lang="en-US" b="1" dirty="0" err="1" smtClean="0"/>
              <a:t>graan</a:t>
            </a:r>
            <a:r>
              <a:rPr lang="en-US" b="1" dirty="0" smtClean="0"/>
              <a:t> </a:t>
            </a:r>
            <a:r>
              <a:rPr lang="en-US" b="1" dirty="0" err="1" smtClean="0"/>
              <a:t>meel</a:t>
            </a:r>
            <a:r>
              <a:rPr lang="en-US" b="1" dirty="0" smtClean="0"/>
              <a:t> </a:t>
            </a:r>
            <a:r>
              <a:rPr lang="en-US" b="1" dirty="0" err="1" smtClean="0"/>
              <a:t>te</a:t>
            </a:r>
            <a:r>
              <a:rPr lang="en-US" b="1" dirty="0" smtClean="0"/>
              <a:t> </a:t>
            </a:r>
            <a:r>
              <a:rPr lang="en-US" b="1" dirty="0" err="1" smtClean="0"/>
              <a:t>maken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Aanvankelijk</a:t>
            </a:r>
            <a:r>
              <a:rPr lang="en-US" b="1" dirty="0" smtClean="0"/>
              <a:t> door </a:t>
            </a:r>
            <a:r>
              <a:rPr lang="en-US" b="1" dirty="0" err="1" smtClean="0"/>
              <a:t>spierkracht</a:t>
            </a:r>
            <a:r>
              <a:rPr lang="en-US" b="1" dirty="0" smtClean="0"/>
              <a:t>.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360" y="5978037"/>
            <a:ext cx="830580" cy="8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3519699" y="3155"/>
            <a:ext cx="4840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Even </a:t>
            </a:r>
            <a:r>
              <a:rPr lang="nl-N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proberen</a:t>
            </a:r>
            <a:r>
              <a:rPr lang="nl-NL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nl-N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098" name="Picture 2" descr="http://nl.zooverresources.com/images/V326217L1B528918D2W245H245RT2/Schoterveense-molen-De-Sto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581" y="1296741"/>
            <a:ext cx="4051300" cy="405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4" y="1296741"/>
            <a:ext cx="5401736" cy="4051302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884161" y="5365364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Schoterveense</a:t>
            </a:r>
            <a:r>
              <a:rPr lang="en-US" dirty="0" smtClean="0"/>
              <a:t> </a:t>
            </a:r>
            <a:r>
              <a:rPr lang="en-US" dirty="0" err="1" smtClean="0"/>
              <a:t>molen</a:t>
            </a:r>
            <a:r>
              <a:rPr lang="en-US" dirty="0" smtClean="0"/>
              <a:t>, Haarlem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1912620" y="5365364"/>
            <a:ext cx="232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Eendracht</a:t>
            </a:r>
            <a:r>
              <a:rPr lang="en-US" dirty="0" smtClean="0"/>
              <a:t>, Alkmaar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7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181655" y="68149"/>
            <a:ext cx="72888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Nog een keer proberen</a:t>
            </a:r>
            <a:r>
              <a:rPr lang="nl-N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nl-NL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076" name="Picture 4" descr="http://molens.hippoextranet.nl/07071954/noordholland/675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90" y="1453606"/>
            <a:ext cx="5440188" cy="364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030" y="1209766"/>
            <a:ext cx="2894685" cy="434202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094012" y="5097780"/>
            <a:ext cx="202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Het Pink, Zaandam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8241030" y="5552718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Hoop, </a:t>
            </a:r>
            <a:r>
              <a:rPr lang="en-US" dirty="0" err="1" smtClean="0"/>
              <a:t>Ouddorp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0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443044" y="-131326"/>
            <a:ext cx="7097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 deze dan?</a:t>
            </a:r>
            <a:endParaRPr lang="nl-NL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110" y="1206347"/>
            <a:ext cx="2866600" cy="425131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30" y="1206347"/>
            <a:ext cx="3670300" cy="425131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063490" y="5426965"/>
            <a:ext cx="3177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Held Joshua, Zaandam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8778980" y="5467882"/>
            <a:ext cx="3455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d’ </a:t>
            </a:r>
            <a:r>
              <a:rPr lang="en-US" dirty="0" err="1" smtClean="0"/>
              <a:t>Oosterdel</a:t>
            </a:r>
            <a:r>
              <a:rPr lang="en-US" dirty="0" smtClean="0"/>
              <a:t>, </a:t>
            </a:r>
            <a:r>
              <a:rPr lang="en-US" dirty="0" err="1" smtClean="0"/>
              <a:t>Broek</a:t>
            </a:r>
            <a:r>
              <a:rPr lang="en-US" dirty="0" smtClean="0"/>
              <a:t> op </a:t>
            </a:r>
            <a:r>
              <a:rPr lang="en-US" dirty="0" err="1" smtClean="0"/>
              <a:t>Langedijk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9" y="1206346"/>
            <a:ext cx="3676111" cy="2855113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528630" y="4106469"/>
            <a:ext cx="315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Schoolmeester</a:t>
            </a:r>
            <a:r>
              <a:rPr lang="en-US" dirty="0" smtClean="0"/>
              <a:t>, </a:t>
            </a:r>
            <a:r>
              <a:rPr lang="en-US" dirty="0" err="1" smtClean="0"/>
              <a:t>Westzaan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8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230880" y="-93226"/>
            <a:ext cx="6318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Om het af te leren….</a:t>
            </a:r>
            <a:endParaRPr lang="nl-NL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82980" y="1737360"/>
            <a:ext cx="49301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Wat </a:t>
            </a:r>
            <a:r>
              <a:rPr lang="en-US" sz="2400" b="1" dirty="0" err="1" smtClean="0"/>
              <a:t>kunt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zeggen</a:t>
            </a:r>
            <a:r>
              <a:rPr lang="en-US" sz="2400" b="1" dirty="0" smtClean="0"/>
              <a:t> over</a:t>
            </a:r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Het </a:t>
            </a:r>
            <a:r>
              <a:rPr lang="en-US" sz="2400" b="1" dirty="0" err="1" smtClean="0"/>
              <a:t>soort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molen</a:t>
            </a:r>
            <a:r>
              <a:rPr lang="en-US" sz="2400" b="1" dirty="0"/>
              <a:t>?</a:t>
            </a: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De </a:t>
            </a:r>
            <a:r>
              <a:rPr lang="en-US" sz="2400" b="1" dirty="0" err="1" smtClean="0"/>
              <a:t>functie</a:t>
            </a:r>
            <a:r>
              <a:rPr lang="en-US" sz="2400" b="1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De </a:t>
            </a:r>
            <a:r>
              <a:rPr lang="en-US" sz="2400" b="1" dirty="0" err="1" smtClean="0"/>
              <a:t>windvang</a:t>
            </a:r>
            <a:r>
              <a:rPr lang="en-US" sz="2400" b="1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De </a:t>
            </a:r>
            <a:r>
              <a:rPr lang="en-US" sz="2400" b="1" dirty="0" err="1" smtClean="0"/>
              <a:t>kruiwijze</a:t>
            </a:r>
            <a:r>
              <a:rPr lang="en-US" sz="2400" b="1" dirty="0" smtClean="0"/>
              <a:t>?</a:t>
            </a:r>
            <a:endParaRPr lang="nl-NL" sz="24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7303770" y="6322294"/>
            <a:ext cx="269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Molen</a:t>
            </a:r>
            <a:r>
              <a:rPr lang="en-US" dirty="0" smtClean="0"/>
              <a:t> van </a:t>
            </a:r>
            <a:r>
              <a:rPr lang="en-US" dirty="0" err="1" smtClean="0"/>
              <a:t>Sloten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36302" y="1448110"/>
            <a:ext cx="5460475" cy="409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5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450429" y="1481959"/>
            <a:ext cx="41959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Molen</a:t>
            </a:r>
            <a:r>
              <a:rPr lang="en-US" sz="2400" b="1" dirty="0" smtClean="0"/>
              <a:t> van </a:t>
            </a:r>
            <a:r>
              <a:rPr lang="en-US" sz="2400" b="1" dirty="0" err="1" smtClean="0"/>
              <a:t>Sloten</a:t>
            </a:r>
            <a:r>
              <a:rPr lang="en-US" sz="2400" b="1" dirty="0" smtClean="0"/>
              <a:t>, anno 1847</a:t>
            </a:r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Achtkante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molen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Poldermolen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niet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zien</a:t>
            </a:r>
            <a:r>
              <a:rPr lang="en-US" sz="2400" b="1" dirty="0" smtClean="0"/>
              <a:t>….)</a:t>
            </a:r>
            <a:br>
              <a:rPr lang="en-US" sz="2400" b="1" dirty="0" smtClean="0"/>
            </a:b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Stellingmolen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Boven</a:t>
            </a:r>
            <a:r>
              <a:rPr lang="en-US" sz="2400" b="1" dirty="0" smtClean="0"/>
              <a:t>- / </a:t>
            </a:r>
            <a:r>
              <a:rPr lang="en-US" sz="2400" b="1" dirty="0" err="1" smtClean="0"/>
              <a:t>buitenkruier</a:t>
            </a:r>
            <a:endParaRPr lang="nl-NL" sz="2400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0" y="63379"/>
            <a:ext cx="4930140" cy="657352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880110" y="336838"/>
            <a:ext cx="8873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Vereniging</a:t>
            </a:r>
            <a:r>
              <a:rPr lang="en-US" sz="2000" b="1" dirty="0" smtClean="0"/>
              <a:t> “De </a:t>
            </a:r>
            <a:r>
              <a:rPr lang="en-US" sz="2000" b="1" dirty="0" err="1" smtClean="0"/>
              <a:t>Hollandsche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Molen</a:t>
            </a:r>
            <a:r>
              <a:rPr lang="en-US" sz="2000" b="1" dirty="0" smtClean="0"/>
              <a:t>” </a:t>
            </a:r>
            <a:r>
              <a:rPr lang="en-US" sz="2000" b="1" dirty="0" err="1" smtClean="0"/>
              <a:t>heeft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mooie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overzichtskaart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beschikbaar</a:t>
            </a:r>
            <a:r>
              <a:rPr lang="en-US" sz="2000" b="1" dirty="0" smtClean="0"/>
              <a:t>:</a:t>
            </a:r>
            <a:endParaRPr lang="nl-NL" sz="2000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0" y="76200"/>
            <a:ext cx="9498330" cy="664536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0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342134" y="0"/>
            <a:ext cx="9413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Tijd voor een kijkje in</a:t>
            </a:r>
            <a:r>
              <a:rPr lang="nl-NL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de molen!</a:t>
            </a:r>
            <a:endParaRPr lang="nl-N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  <p:pic>
        <p:nvPicPr>
          <p:cNvPr id="9" name="Afbeelding 8" descr="Afbeeldingsresultaat voor Doorsnede poldermol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t="4494" r="7206" b="43363"/>
          <a:stretch/>
        </p:blipFill>
        <p:spPr bwMode="auto">
          <a:xfrm>
            <a:off x="2502217" y="923330"/>
            <a:ext cx="6298883" cy="5736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86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982098" y="0"/>
            <a:ext cx="6133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Kennis van de molen</a:t>
            </a:r>
            <a:endParaRPr lang="nl-N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749438" y="1274825"/>
            <a:ext cx="30742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Opbouw</a:t>
            </a:r>
            <a:r>
              <a:rPr lang="en-US" sz="2400" b="1" dirty="0" smtClean="0"/>
              <a:t>: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Staande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werk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Gaande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werk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Kruiwerk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Gevlucht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De </a:t>
            </a:r>
            <a:r>
              <a:rPr lang="en-US" sz="2400" b="1" dirty="0" err="1" smtClean="0"/>
              <a:t>vang</a:t>
            </a:r>
            <a:endParaRPr lang="nl-NL" sz="2400" b="1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  <p:pic>
        <p:nvPicPr>
          <p:cNvPr id="10" name="Afbeelding 9" descr="Afbeeldingsresultaat voor Doorsnede poldermol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t="4494" r="7206" b="43363"/>
          <a:stretch/>
        </p:blipFill>
        <p:spPr bwMode="auto">
          <a:xfrm>
            <a:off x="3508057" y="923330"/>
            <a:ext cx="7159943" cy="5667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3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372318" y="0"/>
            <a:ext cx="4114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Staande werk</a:t>
            </a:r>
            <a:endParaRPr lang="nl-N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355834" y="1513490"/>
            <a:ext cx="65899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Het “</a:t>
            </a:r>
            <a:r>
              <a:rPr lang="en-US" sz="2400" b="1" dirty="0" err="1" smtClean="0"/>
              <a:t>gebouw</a:t>
            </a:r>
            <a:r>
              <a:rPr lang="en-US" sz="2400" b="1" dirty="0" smtClean="0"/>
              <a:t>”:</a:t>
            </a:r>
          </a:p>
          <a:p>
            <a:endParaRPr lang="en-US" sz="2400" b="1" dirty="0"/>
          </a:p>
          <a:p>
            <a:r>
              <a:rPr lang="en-US" sz="2400" b="1" dirty="0" smtClean="0"/>
              <a:t>	</a:t>
            </a:r>
            <a:r>
              <a:rPr lang="en-US" sz="2400" b="1" dirty="0" err="1" smtClean="0"/>
              <a:t>Standerdmolen</a:t>
            </a:r>
            <a:r>
              <a:rPr lang="en-US" sz="2400" b="1" dirty="0" smtClean="0"/>
              <a:t>:  de </a:t>
            </a:r>
            <a:r>
              <a:rPr lang="en-US" sz="2400" b="1" dirty="0" err="1" smtClean="0"/>
              <a:t>kast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voet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	</a:t>
            </a:r>
            <a:r>
              <a:rPr lang="en-US" sz="2400" b="1" dirty="0" err="1" smtClean="0"/>
              <a:t>Stenen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molen</a:t>
            </a:r>
            <a:r>
              <a:rPr lang="en-US" sz="2400" b="1" dirty="0" smtClean="0"/>
              <a:t>:     de romp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kap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	</a:t>
            </a:r>
            <a:r>
              <a:rPr lang="en-US" sz="2400" b="1" dirty="0" err="1" smtClean="0"/>
              <a:t>Wipmolen</a:t>
            </a:r>
            <a:r>
              <a:rPr lang="en-US" sz="2400" b="1" dirty="0" smtClean="0"/>
              <a:t>:           </a:t>
            </a:r>
            <a:r>
              <a:rPr lang="en-US" sz="2400" b="1" dirty="0" err="1" smtClean="0"/>
              <a:t>ondertoren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bovenhuis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	</a:t>
            </a:r>
            <a:r>
              <a:rPr lang="en-US" sz="2400" b="1" dirty="0" err="1" smtClean="0"/>
              <a:t>Achtkant</a:t>
            </a:r>
            <a:r>
              <a:rPr lang="en-US" sz="2400" b="1" dirty="0" smtClean="0"/>
              <a:t>:              romp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kap</a:t>
            </a:r>
            <a:endParaRPr lang="nl-NL" sz="2400" b="1" dirty="0"/>
          </a:p>
        </p:txBody>
      </p:sp>
      <p:pic>
        <p:nvPicPr>
          <p:cNvPr id="2050" name="Picture 2" descr="http://molens.hippoextranet.nl/07071954/noordholland/68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610" y="594258"/>
            <a:ext cx="3307080" cy="440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0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903703" y="0"/>
            <a:ext cx="3994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Gaande werk</a:t>
            </a:r>
            <a:endParaRPr lang="nl-N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867103" y="1450428"/>
            <a:ext cx="63377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Overbrenging</a:t>
            </a:r>
            <a:r>
              <a:rPr lang="en-US" sz="2400" b="1" dirty="0" smtClean="0"/>
              <a:t> van de </a:t>
            </a:r>
            <a:r>
              <a:rPr lang="en-US" sz="2400" b="1" dirty="0" err="1" smtClean="0"/>
              <a:t>wieken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werktuig</a:t>
            </a:r>
            <a:r>
              <a:rPr lang="en-US" sz="2400" b="1" dirty="0" smtClean="0"/>
              <a:t>(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)</a:t>
            </a:r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	* </a:t>
            </a:r>
            <a:r>
              <a:rPr lang="en-US" sz="2400" b="1" dirty="0" err="1" smtClean="0"/>
              <a:t>Assen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wielen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spillen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/>
              <a:t>	</a:t>
            </a:r>
            <a:r>
              <a:rPr lang="en-US" sz="2400" b="1" dirty="0" smtClean="0"/>
              <a:t>* </a:t>
            </a:r>
            <a:r>
              <a:rPr lang="en-US" sz="2400" b="1" dirty="0" err="1" smtClean="0"/>
              <a:t>Molenstenen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pelstenen</a:t>
            </a:r>
            <a:endParaRPr lang="en-US" sz="2400" b="1" dirty="0" smtClean="0"/>
          </a:p>
          <a:p>
            <a:r>
              <a:rPr lang="en-US" sz="2400" b="1" dirty="0" smtClean="0"/>
              <a:t>	* </a:t>
            </a:r>
            <a:r>
              <a:rPr lang="en-US" sz="2400" b="1" dirty="0" err="1" smtClean="0"/>
              <a:t>Zaagramen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m.b.v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krukas</a:t>
            </a:r>
            <a:r>
              <a:rPr lang="en-US" sz="2400" b="1" dirty="0" smtClean="0"/>
              <a:t>)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* </a:t>
            </a:r>
            <a:r>
              <a:rPr lang="en-US" sz="2400" b="1" dirty="0" err="1" smtClean="0"/>
              <a:t>Scheprad</a:t>
            </a:r>
            <a:r>
              <a:rPr lang="en-US" sz="2400" b="1" dirty="0" smtClean="0"/>
              <a:t> of </a:t>
            </a:r>
            <a:r>
              <a:rPr lang="en-US" sz="2400" b="1" dirty="0" err="1" smtClean="0"/>
              <a:t>vijzel</a:t>
            </a:r>
            <a:endParaRPr lang="en-US" sz="2400" b="1" dirty="0" smtClean="0"/>
          </a:p>
          <a:p>
            <a:r>
              <a:rPr lang="en-US" sz="2400" b="1" dirty="0"/>
              <a:t>	</a:t>
            </a:r>
            <a:r>
              <a:rPr lang="en-US" sz="2400" b="1" dirty="0" smtClean="0"/>
              <a:t>* Wentelas, </a:t>
            </a:r>
            <a:r>
              <a:rPr lang="en-US" sz="2400" b="1" dirty="0" err="1" smtClean="0"/>
              <a:t>heien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kantstenen</a:t>
            </a:r>
            <a:endParaRPr lang="en-US" sz="2400" b="1" dirty="0" smtClean="0"/>
          </a:p>
          <a:p>
            <a:r>
              <a:rPr lang="en-US" sz="2400" b="1" dirty="0"/>
              <a:t>	</a:t>
            </a:r>
            <a:r>
              <a:rPr lang="en-US" sz="2400" b="1" dirty="0" smtClean="0"/>
              <a:t>* </a:t>
            </a:r>
            <a:r>
              <a:rPr lang="en-US" sz="2400" b="1" dirty="0" err="1" smtClean="0"/>
              <a:t>Andere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werktuigen</a:t>
            </a:r>
            <a:endParaRPr lang="en-US" sz="2400" b="1" dirty="0"/>
          </a:p>
        </p:txBody>
      </p:sp>
      <p:pic>
        <p:nvPicPr>
          <p:cNvPr id="3074" name="Picture 2" descr="http://www.bicamsoft.nl/%7Ewp-molendestar/wp-content/uploads/2011/04/steenspil2-kopie-2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610" y="614855"/>
            <a:ext cx="3307080" cy="496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5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rosmol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140" y="189952"/>
            <a:ext cx="4629785" cy="26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fietsenindeachterhoek.nl/lgrosmol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14" y="189952"/>
            <a:ext cx="3969166" cy="31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19" y="3143172"/>
            <a:ext cx="4564381" cy="307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62" y="6004560"/>
            <a:ext cx="824277" cy="79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8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4314857" y="113776"/>
            <a:ext cx="27424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kruiwerk</a:t>
            </a:r>
            <a:endParaRPr lang="nl-N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62401" y="1037106"/>
            <a:ext cx="67949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Kruiwerk</a:t>
            </a:r>
            <a:r>
              <a:rPr lang="en-US" sz="3200" b="1" dirty="0" smtClean="0"/>
              <a:t> = de </a:t>
            </a:r>
            <a:r>
              <a:rPr lang="en-US" sz="3200" b="1" dirty="0" err="1" smtClean="0"/>
              <a:t>molen</a:t>
            </a:r>
            <a:r>
              <a:rPr lang="en-US" sz="3200" b="1" dirty="0" smtClean="0"/>
              <a:t> in (of </a:t>
            </a:r>
            <a:r>
              <a:rPr lang="en-US" sz="3200" b="1" dirty="0" err="1" smtClean="0"/>
              <a:t>uit</a:t>
            </a:r>
            <a:r>
              <a:rPr lang="en-US" sz="3200" b="1" dirty="0" smtClean="0"/>
              <a:t>) de wind </a:t>
            </a:r>
            <a:r>
              <a:rPr lang="en-US" sz="3200" b="1" dirty="0" err="1" smtClean="0"/>
              <a:t>kruien</a:t>
            </a:r>
            <a:r>
              <a:rPr lang="en-US" sz="3200" b="1" dirty="0" smtClean="0"/>
              <a:t>.</a:t>
            </a:r>
          </a:p>
          <a:p>
            <a:endParaRPr lang="en-US" sz="2400" b="1" dirty="0"/>
          </a:p>
          <a:p>
            <a:r>
              <a:rPr lang="en-US" sz="3200" b="1" dirty="0" err="1" smtClean="0"/>
              <a:t>Er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zijn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verschillende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soorten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kruiwerk</a:t>
            </a:r>
            <a:r>
              <a:rPr lang="en-US" sz="3200" b="1" dirty="0" smtClean="0"/>
              <a:t>:</a:t>
            </a:r>
            <a:endParaRPr lang="nl-NL" sz="3200" b="1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80" y="945891"/>
            <a:ext cx="4310555" cy="2873703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46451" y="3288229"/>
            <a:ext cx="5801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   </a:t>
            </a:r>
            <a:r>
              <a:rPr lang="en-US" sz="3600" b="1" dirty="0" err="1" smtClean="0"/>
              <a:t>Rollen</a:t>
            </a:r>
            <a:r>
              <a:rPr lang="en-US" sz="3600" b="1" dirty="0" smtClean="0"/>
              <a:t> of </a:t>
            </a:r>
            <a:r>
              <a:rPr lang="en-US" sz="3600" b="1" dirty="0" err="1" smtClean="0"/>
              <a:t>schuiven</a:t>
            </a:r>
            <a:endParaRPr lang="nl-NL" sz="3600" b="1" dirty="0"/>
          </a:p>
        </p:txBody>
      </p:sp>
      <p:sp>
        <p:nvSpPr>
          <p:cNvPr id="11" name="PIJL-RECHTS 10"/>
          <p:cNvSpPr/>
          <p:nvPr/>
        </p:nvSpPr>
        <p:spPr>
          <a:xfrm>
            <a:off x="599090" y="3370832"/>
            <a:ext cx="2680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-RECHTS 11"/>
          <p:cNvSpPr/>
          <p:nvPr/>
        </p:nvSpPr>
        <p:spPr>
          <a:xfrm>
            <a:off x="599089" y="4248445"/>
            <a:ext cx="2680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JL-RECHTS 12"/>
          <p:cNvSpPr/>
          <p:nvPr/>
        </p:nvSpPr>
        <p:spPr>
          <a:xfrm>
            <a:off x="599089" y="5149326"/>
            <a:ext cx="2680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/>
          <p:cNvSpPr txBox="1"/>
          <p:nvPr/>
        </p:nvSpPr>
        <p:spPr>
          <a:xfrm>
            <a:off x="824306" y="4167595"/>
            <a:ext cx="7957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Boven</a:t>
            </a:r>
            <a:r>
              <a:rPr lang="en-US" sz="3600" b="1" dirty="0" smtClean="0"/>
              <a:t> , </a:t>
            </a:r>
            <a:r>
              <a:rPr lang="en-US" sz="3600" b="1" dirty="0" err="1" smtClean="0"/>
              <a:t>midden</a:t>
            </a:r>
            <a:r>
              <a:rPr lang="en-US" sz="3600" b="1" dirty="0" smtClean="0"/>
              <a:t> of </a:t>
            </a:r>
            <a:r>
              <a:rPr lang="en-US" sz="3600" b="1" dirty="0" err="1" smtClean="0"/>
              <a:t>beneden</a:t>
            </a:r>
            <a:r>
              <a:rPr lang="en-US" sz="3600" b="1" dirty="0" smtClean="0"/>
              <a:t> in de </a:t>
            </a:r>
            <a:r>
              <a:rPr lang="en-US" sz="3600" b="1" dirty="0" err="1" smtClean="0"/>
              <a:t>molen</a:t>
            </a:r>
            <a:endParaRPr lang="nl-NL" sz="3600" b="1" dirty="0"/>
          </a:p>
        </p:txBody>
      </p:sp>
      <p:sp>
        <p:nvSpPr>
          <p:cNvPr id="15" name="Tekstvak 14"/>
          <p:cNvSpPr txBox="1"/>
          <p:nvPr/>
        </p:nvSpPr>
        <p:spPr>
          <a:xfrm>
            <a:off x="867101" y="5011091"/>
            <a:ext cx="953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Een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deel</a:t>
            </a:r>
            <a:r>
              <a:rPr lang="en-US" sz="3600" b="1" dirty="0" smtClean="0"/>
              <a:t> van de </a:t>
            </a:r>
            <a:r>
              <a:rPr lang="en-US" sz="3600" b="1" dirty="0" err="1" smtClean="0"/>
              <a:t>molen</a:t>
            </a:r>
            <a:r>
              <a:rPr lang="en-US" sz="3600" b="1" dirty="0" smtClean="0"/>
              <a:t> of de hele </a:t>
            </a:r>
            <a:r>
              <a:rPr lang="en-US" sz="3600" b="1" dirty="0" err="1" smtClean="0"/>
              <a:t>molen</a:t>
            </a:r>
            <a:endParaRPr lang="nl-NL" sz="3600" b="1" dirty="0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4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37" y="2570125"/>
            <a:ext cx="2598026" cy="346403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53" y="2570740"/>
            <a:ext cx="2309357" cy="3464035"/>
          </a:xfrm>
          <a:prstGeom prst="rect">
            <a:avLst/>
          </a:prstGeom>
        </p:spPr>
      </p:pic>
      <p:pic>
        <p:nvPicPr>
          <p:cNvPr id="1026" name="Picture 2" descr="http://www.westfriesgenootschap.nl/molens/images/molens_2011_klikjespolder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55" y="2570125"/>
            <a:ext cx="2300592" cy="346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Kees\Pictures\Molenfoto's\Overijssel\Usselo Wissinks Möl 260514-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48" y="2586620"/>
            <a:ext cx="2271417" cy="339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45" y="182428"/>
            <a:ext cx="2997551" cy="2235463"/>
          </a:xfrm>
          <a:prstGeom prst="rect">
            <a:avLst/>
          </a:prstGeom>
        </p:spPr>
      </p:pic>
      <p:pic>
        <p:nvPicPr>
          <p:cNvPr id="1028" name="Picture 4" descr="http://thumbs.dreamstime.com/t/typische-windmolen-portugal-en-spanje-2992772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193" y="183062"/>
            <a:ext cx="3380177" cy="223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8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203" y="3184635"/>
            <a:ext cx="3436487" cy="2577366"/>
          </a:xfrm>
          <a:prstGeom prst="rect">
            <a:avLst/>
          </a:prstGeom>
        </p:spPr>
      </p:pic>
      <p:pic>
        <p:nvPicPr>
          <p:cNvPr id="2050" name="Picture 2" descr="http://dehoop-almelo.nl/info/foto/ABC_1413-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909" y="131030"/>
            <a:ext cx="3627482" cy="24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2775388" y="109308"/>
            <a:ext cx="2695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Neuten</a:t>
            </a:r>
            <a:r>
              <a:rPr lang="en-US" sz="2800" b="1" dirty="0"/>
              <a:t> </a:t>
            </a:r>
            <a:r>
              <a:rPr lang="en-US" sz="2800" b="1" dirty="0" err="1" smtClean="0"/>
              <a:t>kruiwerk</a:t>
            </a:r>
            <a:endParaRPr lang="nl-NL" sz="28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9199179" y="2594729"/>
            <a:ext cx="2869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Rollen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kruiwerk</a:t>
            </a:r>
            <a:endParaRPr lang="nl-NL" sz="2800" b="1" dirty="0"/>
          </a:p>
        </p:txBody>
      </p:sp>
      <p:pic>
        <p:nvPicPr>
          <p:cNvPr id="1026" name="Picture 2" descr="http://www.kanoroutes.nl/images/Akersloot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2" y="2794140"/>
            <a:ext cx="5154318" cy="386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3047427" y="6075104"/>
            <a:ext cx="224056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Zetelkruiwerk</a:t>
            </a:r>
            <a:endParaRPr lang="nl-NL" sz="2800" b="1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614353" y="-154238"/>
            <a:ext cx="49948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Het gevlucht</a:t>
            </a:r>
            <a:endParaRPr lang="nl-NL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29913" y="1062070"/>
            <a:ext cx="8607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We </a:t>
            </a:r>
            <a:r>
              <a:rPr lang="en-US" sz="3200" b="1" dirty="0" err="1" smtClean="0"/>
              <a:t>bekijken</a:t>
            </a:r>
            <a:r>
              <a:rPr lang="en-US" sz="3200" b="1" dirty="0" smtClean="0"/>
              <a:t> van het </a:t>
            </a:r>
            <a:r>
              <a:rPr lang="en-US" sz="3200" b="1" dirty="0" err="1" smtClean="0"/>
              <a:t>gevlucht</a:t>
            </a:r>
            <a:r>
              <a:rPr lang="en-US" sz="3200" b="1" dirty="0" smtClean="0"/>
              <a:t> of het </a:t>
            </a:r>
            <a:r>
              <a:rPr lang="en-US" sz="3200" b="1" dirty="0" err="1" smtClean="0"/>
              <a:t>wiekenkruis</a:t>
            </a:r>
            <a:r>
              <a:rPr lang="en-US" sz="3200" b="1" dirty="0" smtClean="0"/>
              <a:t>: </a:t>
            </a:r>
            <a:endParaRPr lang="nl-NL" sz="32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457200" y="2371378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* De </a:t>
            </a:r>
            <a:r>
              <a:rPr lang="en-US" sz="3200" b="1" dirty="0" err="1" smtClean="0"/>
              <a:t>roeden</a:t>
            </a:r>
            <a:endParaRPr lang="nl-NL" sz="32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457200" y="3079932"/>
            <a:ext cx="326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* De </a:t>
            </a:r>
            <a:r>
              <a:rPr lang="en-US" sz="3200" b="1" dirty="0" err="1" smtClean="0"/>
              <a:t>windborden</a:t>
            </a:r>
            <a:endParaRPr lang="nl-NL" sz="3200" b="1" dirty="0"/>
          </a:p>
        </p:txBody>
      </p:sp>
      <p:sp>
        <p:nvSpPr>
          <p:cNvPr id="9" name="Tekstvak 8"/>
          <p:cNvSpPr txBox="1"/>
          <p:nvPr/>
        </p:nvSpPr>
        <p:spPr>
          <a:xfrm>
            <a:off x="457200" y="3773162"/>
            <a:ext cx="2711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* Het </a:t>
            </a:r>
            <a:r>
              <a:rPr lang="en-US" sz="3200" b="1" dirty="0" err="1" smtClean="0"/>
              <a:t>hekwerk</a:t>
            </a:r>
            <a:endParaRPr lang="nl-NL" sz="3200" b="1" dirty="0"/>
          </a:p>
        </p:txBody>
      </p:sp>
      <p:sp>
        <p:nvSpPr>
          <p:cNvPr id="10" name="Tekstvak 9"/>
          <p:cNvSpPr txBox="1"/>
          <p:nvPr/>
        </p:nvSpPr>
        <p:spPr>
          <a:xfrm>
            <a:off x="457200" y="4466392"/>
            <a:ext cx="2096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* De </a:t>
            </a:r>
            <a:r>
              <a:rPr lang="en-US" sz="3200" b="1" dirty="0" err="1" smtClean="0"/>
              <a:t>zeilen</a:t>
            </a:r>
            <a:endParaRPr lang="nl-NL" sz="3200" b="1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0122" y="2238490"/>
            <a:ext cx="4733158" cy="354986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7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190986" y="6214704"/>
            <a:ext cx="7162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Askop</a:t>
            </a:r>
            <a:r>
              <a:rPr lang="en-US" sz="3200" b="1" dirty="0" smtClean="0"/>
              <a:t> met </a:t>
            </a:r>
            <a:r>
              <a:rPr lang="en-US" sz="3200" b="1" dirty="0" err="1" smtClean="0"/>
              <a:t>binnenroede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buitenroede</a:t>
            </a:r>
            <a:endParaRPr lang="nl-NL" sz="3200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91440"/>
            <a:ext cx="10668000" cy="60007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5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341" y="1447627"/>
            <a:ext cx="2459420" cy="368913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6464" y="2254625"/>
            <a:ext cx="3689131" cy="207513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80301" y="2254625"/>
            <a:ext cx="3689130" cy="2075136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950588" y="5165"/>
            <a:ext cx="9488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/>
              <a:t>Iets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meer</a:t>
            </a:r>
            <a:r>
              <a:rPr lang="en-US" sz="5400" b="1" dirty="0" smtClean="0"/>
              <a:t> over </a:t>
            </a:r>
            <a:r>
              <a:rPr lang="en-US" sz="5400" b="1" dirty="0" err="1" smtClean="0"/>
              <a:t>wieksystemen</a:t>
            </a:r>
            <a:endParaRPr lang="nl-NL" sz="5400" b="1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928495"/>
            <a:ext cx="2846464" cy="3626069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33375" y="4554564"/>
            <a:ext cx="2973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Dwarsgetuigd</a:t>
            </a:r>
            <a:endParaRPr lang="nl-NL" sz="3200" b="1" dirty="0"/>
          </a:p>
        </p:txBody>
      </p:sp>
      <p:sp>
        <p:nvSpPr>
          <p:cNvPr id="12" name="Tekstvak 11"/>
          <p:cNvSpPr txBox="1"/>
          <p:nvPr/>
        </p:nvSpPr>
        <p:spPr>
          <a:xfrm>
            <a:off x="6213518" y="5301654"/>
            <a:ext cx="272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Oud-Hollands</a:t>
            </a:r>
            <a:endParaRPr lang="nl-NL" sz="3200" b="1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0167" y="658208"/>
            <a:ext cx="3878319" cy="2908739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021080" y="2984938"/>
            <a:ext cx="2727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Dekkerwieken</a:t>
            </a:r>
            <a:endParaRPr lang="nl-NL" sz="3200" b="1" dirty="0"/>
          </a:p>
        </p:txBody>
      </p:sp>
      <p:pic>
        <p:nvPicPr>
          <p:cNvPr id="1026" name="Picture 2" descr="http://molens.hippoextranet.nl/07071954/limburg/464MolenVerbeekStOdlnbrg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88" y="2351133"/>
            <a:ext cx="4536747" cy="340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8111490" y="1708890"/>
            <a:ext cx="280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v</a:t>
            </a:r>
            <a:r>
              <a:rPr lang="en-US" sz="3200" b="1" dirty="0" smtClean="0"/>
              <a:t>an </a:t>
            </a:r>
            <a:r>
              <a:rPr lang="en-US" sz="3200" b="1" dirty="0" err="1" smtClean="0"/>
              <a:t>Busselneus</a:t>
            </a:r>
            <a:endParaRPr lang="nl-NL" sz="3200" b="1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176543"/>
            <a:ext cx="3573780" cy="268033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5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5757" y="730567"/>
            <a:ext cx="4442460" cy="333184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8027" y="730567"/>
            <a:ext cx="4442460" cy="333184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051560" y="4671060"/>
            <a:ext cx="468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Fokwieken</a:t>
            </a:r>
            <a:r>
              <a:rPr lang="en-US" sz="3200" b="1" dirty="0" smtClean="0"/>
              <a:t> (van </a:t>
            </a:r>
            <a:r>
              <a:rPr lang="en-US" sz="3200" b="1" dirty="0" err="1" smtClean="0"/>
              <a:t>ing</a:t>
            </a:r>
            <a:r>
              <a:rPr lang="en-US" sz="3200" b="1" dirty="0" smtClean="0"/>
              <a:t>. </a:t>
            </a:r>
            <a:r>
              <a:rPr lang="en-US" sz="3200" b="1" dirty="0" err="1" smtClean="0"/>
              <a:t>Fauel</a:t>
            </a:r>
            <a:r>
              <a:rPr lang="en-US" sz="3200" b="1" dirty="0" smtClean="0"/>
              <a:t>)</a:t>
            </a:r>
            <a:endParaRPr lang="nl-NL" sz="32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8145780" y="845820"/>
            <a:ext cx="3703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Daarnaast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elders in Nederland nog </a:t>
            </a:r>
            <a:r>
              <a:rPr lang="en-US" dirty="0" err="1" smtClean="0"/>
              <a:t>nieuwere</a:t>
            </a:r>
            <a:r>
              <a:rPr lang="en-US" dirty="0" smtClean="0"/>
              <a:t> </a:t>
            </a:r>
            <a:r>
              <a:rPr lang="en-US" dirty="0" err="1" smtClean="0"/>
              <a:t>wieksystemen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Bijvoorbeeld</a:t>
            </a:r>
            <a:r>
              <a:rPr lang="en-US" dirty="0" smtClean="0"/>
              <a:t> de Ten </a:t>
            </a:r>
            <a:r>
              <a:rPr lang="en-US" dirty="0" err="1" smtClean="0"/>
              <a:t>Havekleppen</a:t>
            </a:r>
            <a:r>
              <a:rPr lang="en-US" dirty="0" smtClean="0"/>
              <a:t>, het van </a:t>
            </a:r>
            <a:r>
              <a:rPr lang="en-US" dirty="0" err="1" smtClean="0"/>
              <a:t>Rietsysteem</a:t>
            </a:r>
            <a:r>
              <a:rPr lang="en-US" dirty="0"/>
              <a:t> </a:t>
            </a:r>
            <a:r>
              <a:rPr lang="en-US" dirty="0" smtClean="0"/>
              <a:t>of die van </a:t>
            </a:r>
            <a:r>
              <a:rPr lang="en-US" dirty="0" err="1" smtClean="0"/>
              <a:t>Bileau</a:t>
            </a:r>
            <a:r>
              <a:rPr lang="en-US" dirty="0" smtClean="0"/>
              <a:t>.</a:t>
            </a:r>
            <a:endParaRPr lang="nl-NL" dirty="0"/>
          </a:p>
        </p:txBody>
      </p:sp>
      <p:pic>
        <p:nvPicPr>
          <p:cNvPr id="2050" name="Picture 2" descr="https://upload.wikimedia.org/wikipedia/commons/3/39/Molen_Wenninkmolen_gevlucht_Ten_Have_kle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1" y="2046149"/>
            <a:ext cx="1520189" cy="113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olens.hippoextranet.nl/07071954/noordbrabant/566NispenVanRietmolen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610" y="3426071"/>
            <a:ext cx="1592319" cy="106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thumb/3/3e/Molen_De_Hoop,_Norg_Bilau_%283%29.jpg/220px-Molen_De_Hoop,_Norg_Bilau_%283%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938" y="4290059"/>
            <a:ext cx="1207787" cy="169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" y="394138"/>
            <a:ext cx="6474372" cy="4855779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719060" y="1333500"/>
            <a:ext cx="44729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Op ‘de </a:t>
            </a:r>
            <a:r>
              <a:rPr lang="en-US" sz="3200" b="1" dirty="0" err="1" smtClean="0"/>
              <a:t>Traanroeier</a:t>
            </a:r>
            <a:r>
              <a:rPr lang="en-US" sz="3200" b="1" dirty="0" smtClean="0"/>
              <a:t>’ (</a:t>
            </a:r>
            <a:r>
              <a:rPr lang="en-US" sz="3200" b="1" dirty="0" err="1" smtClean="0"/>
              <a:t>Oudeschild</a:t>
            </a:r>
            <a:r>
              <a:rPr lang="en-US" sz="3200" b="1" dirty="0" smtClean="0"/>
              <a:t>, Texel) </a:t>
            </a:r>
            <a:br>
              <a:rPr lang="en-US" sz="3200" b="1" dirty="0" smtClean="0"/>
            </a:br>
            <a:r>
              <a:rPr lang="en-US" sz="3200" b="1" dirty="0" err="1" smtClean="0"/>
              <a:t>wordt</a:t>
            </a:r>
            <a:r>
              <a:rPr lang="en-US" sz="3200" b="1" dirty="0" smtClean="0"/>
              <a:t> “</a:t>
            </a:r>
            <a:r>
              <a:rPr lang="en-US" sz="3200" b="1" dirty="0" err="1" smtClean="0"/>
              <a:t>zelfzwichting</a:t>
            </a:r>
            <a:r>
              <a:rPr lang="en-US" sz="3200" b="1" dirty="0" smtClean="0"/>
              <a:t>” </a:t>
            </a:r>
            <a:r>
              <a:rPr lang="en-US" sz="3200" b="1" dirty="0" err="1" smtClean="0"/>
              <a:t>toegepast</a:t>
            </a:r>
            <a:r>
              <a:rPr lang="en-US" sz="3200" b="1" dirty="0" smtClean="0"/>
              <a:t>.</a:t>
            </a:r>
            <a:endParaRPr lang="nl-NL" sz="3200" b="1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041097" y="0"/>
            <a:ext cx="519993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8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 Vang</a:t>
            </a:r>
            <a:endParaRPr lang="nl-NL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68014" y="1816806"/>
            <a:ext cx="12108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De </a:t>
            </a:r>
            <a:r>
              <a:rPr lang="en-US" sz="3600" b="1" dirty="0" err="1" smtClean="0"/>
              <a:t>vang</a:t>
            </a:r>
            <a:r>
              <a:rPr lang="en-US" sz="3600" b="1" dirty="0" smtClean="0"/>
              <a:t> is in </a:t>
            </a:r>
            <a:r>
              <a:rPr lang="en-US" sz="3600" b="1" dirty="0" err="1" smtClean="0"/>
              <a:t>feite</a:t>
            </a:r>
            <a:r>
              <a:rPr lang="en-US" sz="3600" b="1" dirty="0" smtClean="0"/>
              <a:t> de rem om de </a:t>
            </a:r>
            <a:r>
              <a:rPr lang="en-US" sz="3600" b="1" dirty="0" err="1" smtClean="0"/>
              <a:t>molen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stil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kunnen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zetten</a:t>
            </a:r>
            <a:r>
              <a:rPr lang="en-US" sz="3600" b="1" dirty="0" smtClean="0"/>
              <a:t>:</a:t>
            </a:r>
            <a:endParaRPr lang="nl-NL" sz="36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2049517" y="2833393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* </a:t>
            </a:r>
            <a:r>
              <a:rPr lang="en-US" sz="3200" b="1" dirty="0" err="1" smtClean="0"/>
              <a:t>Blokken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hout</a:t>
            </a:r>
            <a:r>
              <a:rPr lang="en-US" sz="3200" b="1" dirty="0" smtClean="0"/>
              <a:t> om het </a:t>
            </a:r>
            <a:r>
              <a:rPr lang="en-US" sz="3200" b="1" dirty="0" err="1" smtClean="0"/>
              <a:t>bovenwiel</a:t>
            </a:r>
            <a:endParaRPr lang="nl-NL" sz="32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2049517" y="3563994"/>
            <a:ext cx="974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* </a:t>
            </a:r>
            <a:r>
              <a:rPr lang="en-US" sz="3200" b="1" dirty="0" err="1" smtClean="0"/>
              <a:t>Soms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ijzeren</a:t>
            </a:r>
            <a:r>
              <a:rPr lang="en-US" sz="3200" b="1" dirty="0" smtClean="0"/>
              <a:t> of </a:t>
            </a:r>
            <a:r>
              <a:rPr lang="en-US" sz="3200" b="1" dirty="0" err="1" smtClean="0"/>
              <a:t>houten</a:t>
            </a:r>
            <a:r>
              <a:rPr lang="en-US" sz="3200" b="1" dirty="0" smtClean="0"/>
              <a:t> band om het </a:t>
            </a:r>
            <a:r>
              <a:rPr lang="en-US" sz="3200" b="1" dirty="0" err="1" smtClean="0"/>
              <a:t>bovenwiel</a:t>
            </a:r>
            <a:endParaRPr lang="nl-NL" sz="3200" b="1" dirty="0"/>
          </a:p>
        </p:txBody>
      </p:sp>
      <p:sp>
        <p:nvSpPr>
          <p:cNvPr id="9" name="Tekstvak 8"/>
          <p:cNvSpPr txBox="1"/>
          <p:nvPr/>
        </p:nvSpPr>
        <p:spPr>
          <a:xfrm>
            <a:off x="2049517" y="4315364"/>
            <a:ext cx="6921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* </a:t>
            </a:r>
            <a:r>
              <a:rPr lang="en-US" sz="3200" b="1" dirty="0" err="1" smtClean="0"/>
              <a:t>Bedieningstouw</a:t>
            </a:r>
            <a:r>
              <a:rPr lang="en-US" sz="3200" b="1" dirty="0" smtClean="0"/>
              <a:t> (</a:t>
            </a:r>
            <a:r>
              <a:rPr lang="en-US" sz="3200" b="1" dirty="0" err="1" smtClean="0"/>
              <a:t>vangtouw</a:t>
            </a:r>
            <a:r>
              <a:rPr lang="en-US" sz="3200" b="1" dirty="0" smtClean="0"/>
              <a:t>), </a:t>
            </a:r>
            <a:r>
              <a:rPr lang="en-US" sz="3200" b="1" dirty="0" err="1" smtClean="0"/>
              <a:t>wipstok</a:t>
            </a:r>
            <a:endParaRPr lang="nl-NL" sz="3200" b="1" dirty="0"/>
          </a:p>
        </p:txBody>
      </p:sp>
      <p:sp>
        <p:nvSpPr>
          <p:cNvPr id="10" name="Tekstvak 9"/>
          <p:cNvSpPr txBox="1"/>
          <p:nvPr/>
        </p:nvSpPr>
        <p:spPr>
          <a:xfrm>
            <a:off x="2049517" y="5029602"/>
            <a:ext cx="9932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* </a:t>
            </a:r>
            <a:r>
              <a:rPr lang="en-US" sz="3200" b="1" dirty="0" err="1" smtClean="0"/>
              <a:t>Ook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andere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manieren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zijn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mogelijk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b.v</a:t>
            </a:r>
            <a:r>
              <a:rPr lang="en-US" sz="3200" b="1" dirty="0" smtClean="0"/>
              <a:t>. </a:t>
            </a:r>
            <a:r>
              <a:rPr lang="en-US" sz="3200" b="1" dirty="0" err="1" smtClean="0"/>
              <a:t>een</a:t>
            </a:r>
            <a:r>
              <a:rPr lang="en-US" sz="3200" b="1" dirty="0" smtClean="0"/>
              <a:t>    </a:t>
            </a:r>
            <a:br>
              <a:rPr lang="en-US" sz="3200" b="1" dirty="0" smtClean="0"/>
            </a:br>
            <a:r>
              <a:rPr lang="en-US" sz="3200" b="1" dirty="0" smtClean="0"/>
              <a:t>   </a:t>
            </a:r>
            <a:r>
              <a:rPr lang="en-US" sz="3200" b="1" dirty="0" err="1" smtClean="0"/>
              <a:t>trommelvang</a:t>
            </a:r>
            <a:endParaRPr lang="nl-NL" sz="3200" b="1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3" y="166686"/>
            <a:ext cx="3617807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encrypted-tbn2.gstatic.com/images?q=tbn:ANd9GcTfPw_qHaDiAvcg5ioZgPM3nSZcKsflsXpXrkMRVbDNT27pGdW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40" y="166686"/>
            <a:ext cx="4177082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762375"/>
            <a:ext cx="24669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s://encrypted-tbn0.gstatic.com/images?q=tbn:ANd9GcRDgqdDDATtAKQ25oTWubi7nhOiWWjtvbAlkqajAzdoWwY5G9AHQ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371633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9014460" y="1783922"/>
            <a:ext cx="34061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 </a:t>
            </a:r>
            <a:r>
              <a:rPr lang="en-US" b="1" dirty="0" err="1" smtClean="0"/>
              <a:t>voor</a:t>
            </a:r>
            <a:r>
              <a:rPr lang="en-US" b="1" dirty="0" smtClean="0"/>
              <a:t> </a:t>
            </a:r>
            <a:r>
              <a:rPr lang="en-US" b="1" dirty="0" err="1" smtClean="0"/>
              <a:t>Christus</a:t>
            </a:r>
            <a:r>
              <a:rPr lang="en-US" b="1" dirty="0" smtClean="0"/>
              <a:t> </a:t>
            </a:r>
            <a:r>
              <a:rPr lang="en-US" b="1" dirty="0" err="1" smtClean="0"/>
              <a:t>gebruikte</a:t>
            </a:r>
            <a:r>
              <a:rPr lang="en-US" b="1" dirty="0" smtClean="0"/>
              <a:t> men </a:t>
            </a:r>
            <a:r>
              <a:rPr lang="en-US" b="1" dirty="0" err="1" smtClean="0"/>
              <a:t>beekjes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rivieren</a:t>
            </a:r>
            <a:r>
              <a:rPr lang="en-US" b="1" dirty="0" smtClean="0"/>
              <a:t> om </a:t>
            </a:r>
            <a:r>
              <a:rPr lang="en-US" b="1" dirty="0" err="1" smtClean="0"/>
              <a:t>een</a:t>
            </a:r>
            <a:r>
              <a:rPr lang="en-US" b="1" dirty="0" smtClean="0"/>
              <a:t> </a:t>
            </a:r>
            <a:r>
              <a:rPr lang="en-US" b="1" dirty="0" err="1" smtClean="0"/>
              <a:t>waterrad</a:t>
            </a:r>
            <a:r>
              <a:rPr lang="en-US" b="1" dirty="0" smtClean="0"/>
              <a:t> </a:t>
            </a:r>
            <a:r>
              <a:rPr lang="en-US" b="1" dirty="0" err="1" smtClean="0"/>
              <a:t>aan</a:t>
            </a:r>
            <a:r>
              <a:rPr lang="en-US" b="1" dirty="0" smtClean="0"/>
              <a:t> het </a:t>
            </a:r>
            <a:r>
              <a:rPr lang="en-US" b="1" dirty="0" err="1" smtClean="0"/>
              <a:t>draaien</a:t>
            </a:r>
            <a:r>
              <a:rPr lang="en-US" b="1" dirty="0" smtClean="0"/>
              <a:t> </a:t>
            </a:r>
            <a:r>
              <a:rPr lang="en-US" b="1" dirty="0" err="1" smtClean="0"/>
              <a:t>te</a:t>
            </a:r>
            <a:r>
              <a:rPr lang="en-US" b="1" dirty="0" smtClean="0"/>
              <a:t> </a:t>
            </a:r>
            <a:r>
              <a:rPr lang="en-US" b="1" dirty="0" err="1" smtClean="0"/>
              <a:t>brengen</a:t>
            </a:r>
            <a:r>
              <a:rPr lang="en-US" b="1" dirty="0" smtClean="0"/>
              <a:t>. Zo </a:t>
            </a:r>
            <a:r>
              <a:rPr lang="en-US" b="1" dirty="0" err="1" smtClean="0"/>
              <a:t>konden</a:t>
            </a:r>
            <a:r>
              <a:rPr lang="en-US" b="1" dirty="0" smtClean="0"/>
              <a:t> </a:t>
            </a:r>
            <a:r>
              <a:rPr lang="en-US" b="1" dirty="0" err="1" smtClean="0"/>
              <a:t>zonder</a:t>
            </a:r>
            <a:r>
              <a:rPr lang="en-US" b="1" dirty="0" smtClean="0"/>
              <a:t> </a:t>
            </a:r>
            <a:r>
              <a:rPr lang="en-US" b="1" dirty="0" err="1" smtClean="0"/>
              <a:t>spierkracht</a:t>
            </a:r>
            <a:r>
              <a:rPr lang="en-US" b="1" dirty="0" smtClean="0"/>
              <a:t> </a:t>
            </a:r>
            <a:r>
              <a:rPr lang="en-US" b="1" dirty="0" err="1" smtClean="0"/>
              <a:t>als</a:t>
            </a:r>
            <a:r>
              <a:rPr lang="en-US" b="1" dirty="0" smtClean="0"/>
              <a:t> </a:t>
            </a:r>
            <a:r>
              <a:rPr lang="en-US" b="1" dirty="0" err="1" smtClean="0"/>
              <a:t>aandrijving</a:t>
            </a:r>
            <a:r>
              <a:rPr lang="en-US" b="1" dirty="0" smtClean="0"/>
              <a:t>, </a:t>
            </a:r>
            <a:r>
              <a:rPr lang="en-US" b="1" dirty="0" err="1" smtClean="0"/>
              <a:t>molenstenen</a:t>
            </a:r>
            <a:r>
              <a:rPr lang="en-US" b="1" dirty="0" smtClean="0"/>
              <a:t> </a:t>
            </a:r>
            <a:r>
              <a:rPr lang="en-US" b="1" dirty="0" err="1" smtClean="0"/>
              <a:t>aan</a:t>
            </a:r>
            <a:r>
              <a:rPr lang="en-US" b="1" dirty="0" smtClean="0"/>
              <a:t> het </a:t>
            </a:r>
            <a:r>
              <a:rPr lang="en-US" b="1" dirty="0" err="1" smtClean="0"/>
              <a:t>draaien</a:t>
            </a:r>
            <a:r>
              <a:rPr lang="en-US" b="1" dirty="0" smtClean="0"/>
              <a:t> </a:t>
            </a:r>
            <a:r>
              <a:rPr lang="en-US" b="1" dirty="0" err="1" smtClean="0"/>
              <a:t>worden</a:t>
            </a:r>
            <a:r>
              <a:rPr lang="en-US" b="1" dirty="0" smtClean="0"/>
              <a:t> </a:t>
            </a:r>
            <a:r>
              <a:rPr lang="en-US" b="1" dirty="0" err="1" smtClean="0"/>
              <a:t>gebracht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r>
              <a:rPr lang="en-US" b="1" dirty="0" smtClean="0"/>
              <a:t>In </a:t>
            </a:r>
            <a:r>
              <a:rPr lang="en-US" b="1" dirty="0" err="1" smtClean="0"/>
              <a:t>dit</a:t>
            </a:r>
            <a:r>
              <a:rPr lang="en-US" b="1" dirty="0" smtClean="0"/>
              <a:t> </a:t>
            </a:r>
            <a:r>
              <a:rPr lang="en-US" b="1" dirty="0" err="1" smtClean="0"/>
              <a:t>geval</a:t>
            </a:r>
            <a:r>
              <a:rPr lang="en-US" b="1" dirty="0" smtClean="0"/>
              <a:t> </a:t>
            </a:r>
            <a:r>
              <a:rPr lang="en-US" b="1" dirty="0" err="1" smtClean="0"/>
              <a:t>spreken</a:t>
            </a:r>
            <a:r>
              <a:rPr lang="en-US" b="1" dirty="0" smtClean="0"/>
              <a:t> we over </a:t>
            </a:r>
            <a:r>
              <a:rPr lang="en-US" b="1" i="1" u="sng" dirty="0" err="1" smtClean="0">
                <a:solidFill>
                  <a:srgbClr val="7030A0"/>
                </a:solidFill>
              </a:rPr>
              <a:t>watermolens</a:t>
            </a:r>
            <a:r>
              <a:rPr lang="en-US" b="1" dirty="0" smtClean="0"/>
              <a:t>. 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260" y="5932630"/>
            <a:ext cx="822960" cy="7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1" y="162384"/>
            <a:ext cx="6683529" cy="501264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451" y="165494"/>
            <a:ext cx="3762704" cy="282202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075" y="3085086"/>
            <a:ext cx="3800080" cy="285006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34491" y="162384"/>
            <a:ext cx="4493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Bovenwiel</a:t>
            </a:r>
            <a:r>
              <a:rPr lang="en-US" sz="2800" b="1" dirty="0" smtClean="0">
                <a:solidFill>
                  <a:srgbClr val="FFFF00"/>
                </a:solidFill>
              </a:rPr>
              <a:t> met </a:t>
            </a:r>
            <a:r>
              <a:rPr lang="en-US" sz="2800" b="1" dirty="0" err="1" smtClean="0">
                <a:solidFill>
                  <a:srgbClr val="FFFF00"/>
                </a:solidFill>
              </a:rPr>
              <a:t>vangstukken</a:t>
            </a:r>
            <a:endParaRPr lang="nl-NL" sz="2800" b="1" dirty="0">
              <a:solidFill>
                <a:srgbClr val="FFFF0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8309610" y="119677"/>
            <a:ext cx="3598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</a:rPr>
              <a:t>Vangstuk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tegen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bovenwiel</a:t>
            </a:r>
            <a:endParaRPr lang="nl-NL" sz="2400" b="1" dirty="0">
              <a:solidFill>
                <a:srgbClr val="FFFF00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9404032" y="5032851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</a:rPr>
              <a:t>Vangbalk</a:t>
            </a:r>
            <a:endParaRPr lang="nl-NL" sz="2400" b="1" dirty="0">
              <a:solidFill>
                <a:srgbClr val="FFFF00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4707" y="3948143"/>
            <a:ext cx="3543297" cy="1993105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903926" y="6272171"/>
            <a:ext cx="368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Vangstok</a:t>
            </a:r>
            <a:r>
              <a:rPr lang="en-US" sz="2800" b="1" dirty="0" smtClean="0"/>
              <a:t> of </a:t>
            </a:r>
            <a:r>
              <a:rPr lang="en-US" sz="2800" b="1" dirty="0" err="1" smtClean="0"/>
              <a:t>wipstok</a:t>
            </a:r>
            <a:endParaRPr lang="nl-NL" sz="2800" b="1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755531" y="0"/>
            <a:ext cx="6586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Draaien met de molen</a:t>
            </a:r>
            <a:endParaRPr lang="nl-N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725214" y="1182414"/>
            <a:ext cx="692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Draaisnelheid</a:t>
            </a:r>
            <a:r>
              <a:rPr lang="en-US" sz="2400" b="1" dirty="0" smtClean="0"/>
              <a:t>: we </a:t>
            </a:r>
            <a:r>
              <a:rPr lang="en-US" sz="2400" b="1" dirty="0" err="1" smtClean="0"/>
              <a:t>rekenen</a:t>
            </a:r>
            <a:r>
              <a:rPr lang="en-US" sz="2400" b="1" dirty="0" smtClean="0"/>
              <a:t> met “</a:t>
            </a:r>
            <a:r>
              <a:rPr lang="en-US" sz="2400" b="1" dirty="0" err="1" smtClean="0"/>
              <a:t>enden</a:t>
            </a:r>
            <a:r>
              <a:rPr lang="en-US" sz="2400" b="1" dirty="0" smtClean="0"/>
              <a:t>”, </a:t>
            </a:r>
            <a:r>
              <a:rPr lang="en-US" sz="2400" b="1" dirty="0" err="1" smtClean="0"/>
              <a:t>b.v</a:t>
            </a:r>
            <a:r>
              <a:rPr lang="en-US" sz="2400" b="1" dirty="0" smtClean="0"/>
              <a:t>. 60 of 80</a:t>
            </a:r>
            <a:endParaRPr lang="nl-NL" sz="24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725214" y="2366810"/>
            <a:ext cx="751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Draaien</a:t>
            </a:r>
            <a:r>
              <a:rPr lang="en-US" sz="2400" b="1" dirty="0" smtClean="0"/>
              <a:t> met </a:t>
            </a:r>
            <a:r>
              <a:rPr lang="en-US" sz="2400" b="1" dirty="0" err="1" smtClean="0"/>
              <a:t>een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belaste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molen</a:t>
            </a:r>
            <a:r>
              <a:rPr lang="en-US" sz="2400" b="1" dirty="0" smtClean="0"/>
              <a:t> of </a:t>
            </a:r>
            <a:r>
              <a:rPr lang="en-US" sz="2400" b="1" dirty="0" err="1" smtClean="0"/>
              <a:t>draaien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voor</a:t>
            </a:r>
            <a:r>
              <a:rPr lang="en-US" sz="2400" b="1" dirty="0" smtClean="0"/>
              <a:t> de </a:t>
            </a:r>
            <a:r>
              <a:rPr lang="en-US" sz="2400" b="1" dirty="0" err="1"/>
              <a:t>P</a:t>
            </a:r>
            <a:r>
              <a:rPr lang="en-US" sz="2400" b="1" dirty="0" err="1" smtClean="0"/>
              <a:t>rins</a:t>
            </a:r>
            <a:endParaRPr lang="nl-NL" sz="24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725214" y="1739257"/>
            <a:ext cx="4729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Veiligheid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snelheid</a:t>
            </a:r>
            <a:r>
              <a:rPr lang="en-US" sz="2400" b="1" dirty="0"/>
              <a:t>,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afzetting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enz</a:t>
            </a:r>
            <a:r>
              <a:rPr lang="en-US" sz="2400" b="1" dirty="0" smtClean="0"/>
              <a:t>.)</a:t>
            </a:r>
            <a:endParaRPr lang="nl-NL" sz="2400" b="1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604" y="3124615"/>
            <a:ext cx="4786282" cy="301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/>
          <p:cNvSpPr txBox="1"/>
          <p:nvPr/>
        </p:nvSpPr>
        <p:spPr>
          <a:xfrm flipH="1">
            <a:off x="725214" y="2994363"/>
            <a:ext cx="3925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Wind -&gt; </a:t>
            </a:r>
            <a:r>
              <a:rPr lang="en-US" sz="2400" b="1" dirty="0" err="1" smtClean="0"/>
              <a:t>zeilen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windborden</a:t>
            </a:r>
            <a:endParaRPr lang="nl-NL" sz="2400" b="1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476095" y="-99060"/>
            <a:ext cx="6752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Volgende bijeenkomst:</a:t>
            </a:r>
            <a:endParaRPr lang="nl-N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6226026"/>
            <a:ext cx="579120" cy="56186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236220" y="1402080"/>
            <a:ext cx="736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/>
              <a:t>Wat doet de molenaar zo’n hele draaidag?</a:t>
            </a:r>
            <a:endParaRPr lang="nl-NL" sz="3200" b="1" dirty="0"/>
          </a:p>
        </p:txBody>
      </p:sp>
      <p:sp>
        <p:nvSpPr>
          <p:cNvPr id="3" name="Tekstvak 2"/>
          <p:cNvSpPr txBox="1"/>
          <p:nvPr/>
        </p:nvSpPr>
        <p:spPr>
          <a:xfrm>
            <a:off x="4960620" y="5173980"/>
            <a:ext cx="6576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/>
              <a:t>Meer over polders en droogmakerijen</a:t>
            </a:r>
            <a:endParaRPr lang="nl-NL" sz="32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824270"/>
            <a:ext cx="4015740" cy="2677160"/>
          </a:xfrm>
          <a:prstGeom prst="rect">
            <a:avLst/>
          </a:prstGeom>
        </p:spPr>
      </p:pic>
      <p:pic>
        <p:nvPicPr>
          <p:cNvPr id="7" name="Afbeelding 1" descr="waterland-land-van-water-en-wolken-2481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19" y="3668730"/>
            <a:ext cx="4368261" cy="289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4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4"/>
            <a:ext cx="2905508" cy="20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Marokko (Spaanse molen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19" y="4920286"/>
            <a:ext cx="2241329" cy="149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 descr="Molen Turkij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5865"/>
            <a:ext cx="2400054" cy="320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24" y="290598"/>
            <a:ext cx="1736949" cy="231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s://encrypted-tbn1.gstatic.com/images?q=tbn:ANd9GcTTrZqhIGJqfuYQsah3eZZpoclr4jHkT4Nl9BFT81MB8RH90W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7" y="3936276"/>
            <a:ext cx="3285552" cy="24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76" y="533401"/>
            <a:ext cx="3331939" cy="187255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860" y="6058560"/>
            <a:ext cx="736700" cy="7147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23" y="3215865"/>
            <a:ext cx="2075728" cy="27736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014" y="533400"/>
            <a:ext cx="2652546" cy="18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Eenvoudige standerdmolen Rus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3" y="893044"/>
            <a:ext cx="5273308" cy="46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05740" y="83820"/>
            <a:ext cx="1186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 </a:t>
            </a:r>
            <a:r>
              <a:rPr lang="en-US" b="1" dirty="0" err="1" smtClean="0"/>
              <a:t>windmolen</a:t>
            </a:r>
            <a:r>
              <a:rPr lang="en-US" b="1" dirty="0" smtClean="0"/>
              <a:t> is </a:t>
            </a:r>
            <a:r>
              <a:rPr lang="en-US" b="1" dirty="0" err="1" smtClean="0"/>
              <a:t>beslist</a:t>
            </a:r>
            <a:r>
              <a:rPr lang="en-US" b="1" dirty="0" smtClean="0"/>
              <a:t> </a:t>
            </a:r>
            <a:r>
              <a:rPr lang="en-US" b="1" dirty="0" err="1" smtClean="0"/>
              <a:t>géén</a:t>
            </a:r>
            <a:r>
              <a:rPr lang="en-US" b="1" dirty="0" smtClean="0"/>
              <a:t> </a:t>
            </a:r>
            <a:r>
              <a:rPr lang="en-US" b="1" dirty="0" err="1" smtClean="0"/>
              <a:t>Nederlandse</a:t>
            </a:r>
            <a:r>
              <a:rPr lang="en-US" b="1" dirty="0" smtClean="0"/>
              <a:t> </a:t>
            </a:r>
            <a:r>
              <a:rPr lang="en-US" b="1" dirty="0" err="1" smtClean="0"/>
              <a:t>vinding</a:t>
            </a:r>
            <a:r>
              <a:rPr lang="en-US" b="1" dirty="0" smtClean="0"/>
              <a:t>. Al </a:t>
            </a:r>
            <a:r>
              <a:rPr lang="en-US" b="1" dirty="0" err="1" smtClean="0"/>
              <a:t>rond</a:t>
            </a:r>
            <a:r>
              <a:rPr lang="en-US" b="1" dirty="0" smtClean="0"/>
              <a:t> het begin van de </a:t>
            </a:r>
            <a:r>
              <a:rPr lang="en-US" b="1" dirty="0" err="1" smtClean="0"/>
              <a:t>jaartelling</a:t>
            </a:r>
            <a:r>
              <a:rPr lang="en-US" b="1" dirty="0" smtClean="0"/>
              <a:t> </a:t>
            </a:r>
            <a:r>
              <a:rPr lang="en-US" b="1" dirty="0" err="1" smtClean="0"/>
              <a:t>kwamen</a:t>
            </a:r>
            <a:r>
              <a:rPr lang="en-US" b="1" dirty="0" smtClean="0"/>
              <a:t> </a:t>
            </a:r>
            <a:r>
              <a:rPr lang="en-US" b="1" dirty="0" err="1" smtClean="0"/>
              <a:t>windmolens</a:t>
            </a:r>
            <a:r>
              <a:rPr lang="en-US" b="1" dirty="0" smtClean="0"/>
              <a:t> </a:t>
            </a:r>
            <a:r>
              <a:rPr lang="en-US" b="1" dirty="0" err="1" smtClean="0"/>
              <a:t>voor</a:t>
            </a:r>
            <a:r>
              <a:rPr lang="en-US" b="1" dirty="0" smtClean="0"/>
              <a:t> in het </a:t>
            </a:r>
            <a:r>
              <a:rPr lang="en-US" b="1" dirty="0" err="1" smtClean="0"/>
              <a:t>toenmalige</a:t>
            </a:r>
            <a:r>
              <a:rPr lang="en-US" b="1" dirty="0" smtClean="0"/>
              <a:t> </a:t>
            </a:r>
            <a:r>
              <a:rPr lang="en-US" b="1" dirty="0" err="1" smtClean="0"/>
              <a:t>Perzië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China.</a:t>
            </a:r>
            <a:endParaRPr lang="nl-NL" b="1" dirty="0"/>
          </a:p>
        </p:txBody>
      </p:sp>
      <p:sp>
        <p:nvSpPr>
          <p:cNvPr id="3" name="Tekstvak 2"/>
          <p:cNvSpPr txBox="1"/>
          <p:nvPr/>
        </p:nvSpPr>
        <p:spPr>
          <a:xfrm>
            <a:off x="5905500" y="4054791"/>
            <a:ext cx="6164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Al </a:t>
            </a:r>
            <a:r>
              <a:rPr lang="en-US" b="1" dirty="0" err="1" smtClean="0">
                <a:solidFill>
                  <a:srgbClr val="7030A0"/>
                </a:solidFill>
              </a:rPr>
              <a:t>voor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Christus</a:t>
            </a:r>
            <a:r>
              <a:rPr lang="en-US" b="1" dirty="0" smtClean="0"/>
              <a:t> </a:t>
            </a:r>
            <a:r>
              <a:rPr lang="en-US" b="1" dirty="0" err="1" smtClean="0"/>
              <a:t>ontstaan</a:t>
            </a:r>
            <a:r>
              <a:rPr lang="en-US" b="1" dirty="0" smtClean="0"/>
              <a:t> in NW </a:t>
            </a:r>
            <a:r>
              <a:rPr lang="en-US" b="1" dirty="0" err="1" smtClean="0"/>
              <a:t>Frankrijk</a:t>
            </a:r>
            <a:r>
              <a:rPr lang="en-US" b="1" dirty="0" smtClean="0"/>
              <a:t>, </a:t>
            </a:r>
            <a:r>
              <a:rPr lang="en-US" b="1" dirty="0" err="1" smtClean="0"/>
              <a:t>Vlaanderen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Zuid-</a:t>
            </a:r>
            <a:r>
              <a:rPr lang="en-US" b="1" dirty="0" err="1" smtClean="0"/>
              <a:t>Engeland</a:t>
            </a:r>
            <a:r>
              <a:rPr lang="en-US" b="1" dirty="0" smtClean="0"/>
              <a:t> </a:t>
            </a:r>
            <a:r>
              <a:rPr lang="en-US" b="1" dirty="0" err="1" smtClean="0"/>
              <a:t>zogenoemde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“inverted mills”</a:t>
            </a:r>
            <a:r>
              <a:rPr lang="en-US" b="1" dirty="0" smtClean="0"/>
              <a:t>.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/>
              <a:t>Eigenlijk</a:t>
            </a:r>
            <a:r>
              <a:rPr lang="en-US" b="1" dirty="0" smtClean="0"/>
              <a:t> </a:t>
            </a:r>
            <a:r>
              <a:rPr lang="en-US" b="1" dirty="0" err="1" smtClean="0"/>
              <a:t>een</a:t>
            </a:r>
            <a:r>
              <a:rPr lang="en-US" b="1" dirty="0" smtClean="0"/>
              <a:t> </a:t>
            </a:r>
            <a:r>
              <a:rPr lang="en-US" b="1" dirty="0" err="1" smtClean="0"/>
              <a:t>watermolen</a:t>
            </a:r>
            <a:r>
              <a:rPr lang="en-US" b="1" dirty="0" smtClean="0"/>
              <a:t> op </a:t>
            </a:r>
            <a:r>
              <a:rPr lang="en-US" b="1" dirty="0" err="1" smtClean="0"/>
              <a:t>een</a:t>
            </a:r>
            <a:r>
              <a:rPr lang="en-US" b="1" dirty="0" smtClean="0"/>
              <a:t> </a:t>
            </a:r>
            <a:r>
              <a:rPr lang="en-US" b="1" dirty="0" err="1" smtClean="0"/>
              <a:t>staak</a:t>
            </a:r>
            <a:r>
              <a:rPr lang="en-US" b="1" dirty="0" smtClean="0"/>
              <a:t>. </a:t>
            </a:r>
          </a:p>
          <a:p>
            <a:r>
              <a:rPr lang="en-US" b="1" dirty="0" smtClean="0"/>
              <a:t>De </a:t>
            </a:r>
            <a:r>
              <a:rPr lang="en-US" b="1" dirty="0" err="1" smtClean="0"/>
              <a:t>horizontale</a:t>
            </a:r>
            <a:r>
              <a:rPr lang="en-US" b="1" dirty="0" smtClean="0"/>
              <a:t> as zit </a:t>
            </a:r>
            <a:r>
              <a:rPr lang="en-US" b="1" dirty="0" err="1" smtClean="0"/>
              <a:t>laag</a:t>
            </a:r>
            <a:r>
              <a:rPr lang="en-US" b="1" dirty="0" smtClean="0"/>
              <a:t> in het </a:t>
            </a:r>
            <a:r>
              <a:rPr lang="en-US" b="1" dirty="0" err="1" smtClean="0"/>
              <a:t>molenhuis</a:t>
            </a:r>
            <a:r>
              <a:rPr lang="en-US" b="1" dirty="0" smtClean="0"/>
              <a:t>. (De </a:t>
            </a:r>
            <a:r>
              <a:rPr lang="en-US" b="1" dirty="0" err="1" smtClean="0"/>
              <a:t>molenstenen</a:t>
            </a:r>
            <a:r>
              <a:rPr lang="en-US" b="1" dirty="0" smtClean="0"/>
              <a:t> </a:t>
            </a:r>
            <a:r>
              <a:rPr lang="en-US" b="1" dirty="0" err="1" smtClean="0"/>
              <a:t>worden</a:t>
            </a:r>
            <a:r>
              <a:rPr lang="en-US" b="1" dirty="0" smtClean="0"/>
              <a:t> van </a:t>
            </a:r>
            <a:r>
              <a:rPr lang="en-US" b="1" dirty="0" err="1" smtClean="0"/>
              <a:t>onderaf</a:t>
            </a:r>
            <a:r>
              <a:rPr lang="en-US" b="1" dirty="0" smtClean="0"/>
              <a:t> </a:t>
            </a:r>
            <a:r>
              <a:rPr lang="en-US" b="1" dirty="0" err="1" smtClean="0"/>
              <a:t>aangedreven</a:t>
            </a:r>
            <a:r>
              <a:rPr lang="en-US" b="1" dirty="0" smtClean="0"/>
              <a:t>.)</a:t>
            </a:r>
            <a:endParaRPr lang="nl-NL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840" y="6026188"/>
            <a:ext cx="777240" cy="7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9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58140" y="266700"/>
            <a:ext cx="431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Rond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1100</a:t>
            </a:r>
            <a:r>
              <a:rPr lang="en-US" b="1" dirty="0" smtClean="0"/>
              <a:t> </a:t>
            </a:r>
            <a:r>
              <a:rPr lang="en-US" b="1" dirty="0" err="1" smtClean="0"/>
              <a:t>ontstaan</a:t>
            </a:r>
            <a:r>
              <a:rPr lang="en-US" b="1" dirty="0" smtClean="0"/>
              <a:t> de </a:t>
            </a:r>
            <a:r>
              <a:rPr lang="en-US" b="1" dirty="0" err="1" smtClean="0">
                <a:solidFill>
                  <a:srgbClr val="7030A0"/>
                </a:solidFill>
              </a:rPr>
              <a:t>standerdmolens</a:t>
            </a:r>
            <a:r>
              <a:rPr lang="en-US" b="1" dirty="0" smtClean="0">
                <a:solidFill>
                  <a:srgbClr val="7030A0"/>
                </a:solidFill>
              </a:rPr>
              <a:t>.</a:t>
            </a:r>
            <a:r>
              <a:rPr lang="en-US" dirty="0" smtClean="0"/>
              <a:t>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71" y="876300"/>
            <a:ext cx="2816098" cy="419058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280" y="876300"/>
            <a:ext cx="2816098" cy="419058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34340" y="5570220"/>
            <a:ext cx="881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 </a:t>
            </a:r>
            <a:r>
              <a:rPr lang="en-US" b="1" dirty="0" err="1" smtClean="0"/>
              <a:t>eerste</a:t>
            </a:r>
            <a:r>
              <a:rPr lang="en-US" b="1" dirty="0" smtClean="0"/>
              <a:t> </a:t>
            </a:r>
            <a:r>
              <a:rPr lang="en-US" b="1" dirty="0" err="1" smtClean="0"/>
              <a:t>windmolenvermelding</a:t>
            </a:r>
            <a:r>
              <a:rPr lang="en-US" b="1" dirty="0" smtClean="0"/>
              <a:t> in </a:t>
            </a:r>
            <a:r>
              <a:rPr lang="en-US" b="1" dirty="0" smtClean="0">
                <a:solidFill>
                  <a:srgbClr val="7030A0"/>
                </a:solidFill>
              </a:rPr>
              <a:t>Nederland</a:t>
            </a:r>
            <a:r>
              <a:rPr lang="en-US" b="1" dirty="0" smtClean="0"/>
              <a:t> </a:t>
            </a:r>
            <a:r>
              <a:rPr lang="en-US" b="1" dirty="0" err="1" smtClean="0"/>
              <a:t>dateert</a:t>
            </a:r>
            <a:r>
              <a:rPr lang="en-US" b="1" dirty="0" smtClean="0"/>
              <a:t> </a:t>
            </a:r>
            <a:r>
              <a:rPr lang="en-US" b="1" dirty="0" err="1" smtClean="0"/>
              <a:t>uit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1180</a:t>
            </a:r>
            <a:r>
              <a:rPr lang="en-US" b="1" dirty="0"/>
              <a:t> </a:t>
            </a:r>
            <a:r>
              <a:rPr lang="en-US" b="1" dirty="0" smtClean="0"/>
              <a:t>(</a:t>
            </a:r>
            <a:r>
              <a:rPr lang="en-US" b="1" dirty="0" err="1" smtClean="0"/>
              <a:t>weten</a:t>
            </a:r>
            <a:r>
              <a:rPr lang="en-US" b="1" dirty="0" smtClean="0"/>
              <a:t> we </a:t>
            </a:r>
            <a:r>
              <a:rPr lang="en-US" b="1" dirty="0" err="1" smtClean="0"/>
              <a:t>uit</a:t>
            </a:r>
            <a:r>
              <a:rPr lang="en-US" b="1" dirty="0" smtClean="0"/>
              <a:t> </a:t>
            </a:r>
            <a:r>
              <a:rPr lang="en-US" b="1" i="1" dirty="0" err="1" smtClean="0"/>
              <a:t>windbrieven</a:t>
            </a:r>
            <a:r>
              <a:rPr lang="en-US" b="1" dirty="0"/>
              <a:t>)</a:t>
            </a:r>
            <a:endParaRPr lang="nl-NL" b="1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3" y="1400826"/>
            <a:ext cx="4196215" cy="314716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58" y="6026188"/>
            <a:ext cx="777240" cy="7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3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88620" y="312420"/>
            <a:ext cx="62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Uit</a:t>
            </a:r>
            <a:r>
              <a:rPr lang="en-US" b="1" dirty="0" smtClean="0"/>
              <a:t> de </a:t>
            </a:r>
            <a:r>
              <a:rPr lang="en-US" b="1" dirty="0" err="1" smtClean="0"/>
              <a:t>standerdmolen</a:t>
            </a:r>
            <a:r>
              <a:rPr lang="en-US" b="1" dirty="0" smtClean="0"/>
              <a:t> </a:t>
            </a:r>
            <a:r>
              <a:rPr lang="en-US" b="1" dirty="0" err="1" smtClean="0"/>
              <a:t>ontwikkelt</a:t>
            </a:r>
            <a:r>
              <a:rPr lang="en-US" b="1" dirty="0" smtClean="0"/>
              <a:t> men </a:t>
            </a:r>
            <a:r>
              <a:rPr lang="en-US" b="1" dirty="0" err="1" smtClean="0">
                <a:solidFill>
                  <a:srgbClr val="7030A0"/>
                </a:solidFill>
              </a:rPr>
              <a:t>rond</a:t>
            </a:r>
            <a:r>
              <a:rPr lang="en-US" b="1" dirty="0" smtClean="0">
                <a:solidFill>
                  <a:srgbClr val="7030A0"/>
                </a:solidFill>
              </a:rPr>
              <a:t> 1400 </a:t>
            </a:r>
            <a:r>
              <a:rPr lang="en-US" b="1" dirty="0" smtClean="0"/>
              <a:t>de </a:t>
            </a:r>
            <a:r>
              <a:rPr lang="en-US" b="1" dirty="0" err="1" smtClean="0">
                <a:solidFill>
                  <a:srgbClr val="7030A0"/>
                </a:solidFill>
              </a:rPr>
              <a:t>wipmolen</a:t>
            </a:r>
            <a:r>
              <a:rPr lang="en-US" b="1" dirty="0" smtClean="0"/>
              <a:t>.</a:t>
            </a:r>
            <a:endParaRPr lang="nl-NL" b="1" dirty="0"/>
          </a:p>
        </p:txBody>
      </p:sp>
      <p:pic>
        <p:nvPicPr>
          <p:cNvPr id="1026" name="Picture 2" descr="http://molens.hippoextranet.nl/07071954/noordholland/688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506" y="792481"/>
            <a:ext cx="2646503" cy="352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gooi.info/weesp/foto/wsp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792481"/>
            <a:ext cx="2644140" cy="352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holland-fotos.com/Provincies/molens/Noord-Holland/haarlem/662=schoter-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387" y="798569"/>
            <a:ext cx="2344423" cy="351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141720" y="4701540"/>
            <a:ext cx="5515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 1e </a:t>
            </a:r>
            <a:r>
              <a:rPr lang="en-US" b="1" dirty="0" err="1" smtClean="0"/>
              <a:t>vermelding</a:t>
            </a:r>
            <a:r>
              <a:rPr lang="en-US" b="1" dirty="0" smtClean="0"/>
              <a:t> </a:t>
            </a:r>
            <a:r>
              <a:rPr lang="en-US" b="1" dirty="0" err="1" smtClean="0"/>
              <a:t>dat</a:t>
            </a:r>
            <a:r>
              <a:rPr lang="en-US" b="1" dirty="0" smtClean="0"/>
              <a:t> </a:t>
            </a:r>
            <a:r>
              <a:rPr lang="en-US" b="1" dirty="0" err="1" smtClean="0"/>
              <a:t>een</a:t>
            </a:r>
            <a:r>
              <a:rPr lang="en-US" b="1" dirty="0" smtClean="0"/>
              <a:t> </a:t>
            </a:r>
            <a:r>
              <a:rPr lang="en-US" b="1" dirty="0" err="1" smtClean="0"/>
              <a:t>windmolen</a:t>
            </a:r>
            <a:r>
              <a:rPr lang="en-US" b="1" dirty="0" smtClean="0"/>
              <a:t> </a:t>
            </a:r>
            <a:r>
              <a:rPr lang="en-US" b="1" dirty="0" err="1" smtClean="0"/>
              <a:t>voor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waterbeheersing</a:t>
            </a:r>
            <a:r>
              <a:rPr lang="en-US" b="1" dirty="0" smtClean="0"/>
              <a:t> </a:t>
            </a:r>
            <a:r>
              <a:rPr lang="en-US" b="1" dirty="0" err="1" smtClean="0"/>
              <a:t>wordt</a:t>
            </a:r>
            <a:r>
              <a:rPr lang="en-US" b="1" dirty="0" smtClean="0"/>
              <a:t> </a:t>
            </a:r>
            <a:r>
              <a:rPr lang="en-US" b="1" dirty="0" err="1" smtClean="0"/>
              <a:t>gebruikt</a:t>
            </a:r>
            <a:r>
              <a:rPr lang="en-US" b="1" dirty="0" smtClean="0"/>
              <a:t>, </a:t>
            </a:r>
            <a:r>
              <a:rPr lang="en-US" b="1" dirty="0" err="1" smtClean="0"/>
              <a:t>dateert</a:t>
            </a:r>
            <a:r>
              <a:rPr lang="en-US" b="1" dirty="0" smtClean="0"/>
              <a:t> </a:t>
            </a:r>
            <a:r>
              <a:rPr lang="en-US" b="1" dirty="0" err="1" smtClean="0"/>
              <a:t>uit</a:t>
            </a:r>
            <a:r>
              <a:rPr lang="en-US" b="1" dirty="0" smtClean="0"/>
              <a:t> die </a:t>
            </a:r>
            <a:r>
              <a:rPr lang="en-US" b="1" dirty="0" err="1" smtClean="0"/>
              <a:t>tijd</a:t>
            </a:r>
            <a:r>
              <a:rPr lang="en-US" b="1" dirty="0" smtClean="0"/>
              <a:t>.</a:t>
            </a:r>
            <a:endParaRPr lang="nl-NL" b="1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58" y="6026188"/>
            <a:ext cx="777240" cy="7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1145</Words>
  <Application>Microsoft Office PowerPoint</Application>
  <PresentationFormat>Breedbeeld</PresentationFormat>
  <Paragraphs>238</Paragraphs>
  <Slides>52</Slides>
  <Notes>20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Chris Smit</dc:creator>
  <cp:lastModifiedBy>Chris Smit</cp:lastModifiedBy>
  <cp:revision>232</cp:revision>
  <dcterms:created xsi:type="dcterms:W3CDTF">2015-11-25T12:57:00Z</dcterms:created>
  <dcterms:modified xsi:type="dcterms:W3CDTF">2017-04-18T14:49:57Z</dcterms:modified>
</cp:coreProperties>
</file>